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82" r:id="rId25"/>
    <p:sldId id="283" r:id="rId26"/>
    <p:sldId id="284" r:id="rId27"/>
    <p:sldId id="285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0935DD-CDD5-41CF-937E-74913CA2B3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261AD6-ACB7-41CA-9346-571BD3C7A8F4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27) </a:t>
          </a:r>
          <a:r>
            <a:rPr lang="ru-RU" sz="1800" b="1" dirty="0" smtClean="0">
              <a:solidFill>
                <a:schemeClr val="accent2">
                  <a:lumMod val="75000"/>
                </a:schemeClr>
              </a:solidFill>
            </a:rPr>
            <a:t>инклюзивное образование </a:t>
          </a:r>
          <a:r>
            <a:rPr lang="ru-RU" sz="1800" b="1" dirty="0" smtClean="0">
              <a:solidFill>
                <a:schemeClr val="tx1"/>
              </a:solidFill>
            </a:rPr>
            <a:t>- обеспечение </a:t>
          </a:r>
          <a:r>
            <a:rPr lang="ru-RU" sz="1800" b="1" dirty="0" smtClean="0">
              <a:solidFill>
                <a:srgbClr val="FF0000"/>
              </a:solidFill>
            </a:rPr>
            <a:t>равного доступа </a:t>
          </a:r>
          <a:r>
            <a:rPr lang="ru-RU" sz="1800" b="1" dirty="0" smtClean="0">
              <a:solidFill>
                <a:schemeClr val="tx1"/>
              </a:solidFill>
            </a:rPr>
            <a:t>к образованию для всех обучающихся с учетом разнообразия </a:t>
          </a:r>
          <a:r>
            <a:rPr lang="ru-RU" sz="1800" b="1" dirty="0" smtClean="0">
              <a:solidFill>
                <a:srgbClr val="FF0000"/>
              </a:solidFill>
            </a:rPr>
            <a:t>особых образовательных потребностей </a:t>
          </a:r>
          <a:r>
            <a:rPr lang="ru-RU" sz="1800" b="1" dirty="0" smtClean="0">
              <a:solidFill>
                <a:schemeClr val="tx1"/>
              </a:solidFill>
            </a:rPr>
            <a:t>и индивидуальных возможностей;</a:t>
          </a:r>
          <a:endParaRPr lang="ru-RU" sz="1800" b="1" dirty="0">
            <a:solidFill>
              <a:schemeClr val="tx1"/>
            </a:solidFill>
          </a:endParaRPr>
        </a:p>
      </dgm:t>
    </dgm:pt>
    <dgm:pt modelId="{7DBAAC28-EF87-4877-A1F4-1FA74F432B5F}" type="parTrans" cxnId="{C4802CA4-5D62-42A9-A7DA-A5E0F2A1C9B7}">
      <dgm:prSet/>
      <dgm:spPr/>
      <dgm:t>
        <a:bodyPr/>
        <a:lstStyle/>
        <a:p>
          <a:endParaRPr lang="ru-RU"/>
        </a:p>
      </dgm:t>
    </dgm:pt>
    <dgm:pt modelId="{918B3D0A-0B14-4271-967C-0158D6BA3E65}" type="sibTrans" cxnId="{C4802CA4-5D62-42A9-A7DA-A5E0F2A1C9B7}">
      <dgm:prSet/>
      <dgm:spPr/>
      <dgm:t>
        <a:bodyPr/>
        <a:lstStyle/>
        <a:p>
          <a:endParaRPr lang="ru-RU"/>
        </a:p>
      </dgm:t>
    </dgm:pt>
    <dgm:pt modelId="{3554A4E7-3145-4A14-90C6-F863EF6012BE}" type="pres">
      <dgm:prSet presAssocID="{E50935DD-CDD5-41CF-937E-74913CA2B3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44D574-D621-4573-B403-470BFCCFE0DA}" type="pres">
      <dgm:prSet presAssocID="{36261AD6-ACB7-41CA-9346-571BD3C7A8F4}" presName="parentText" presStyleLbl="node1" presStyleIdx="0" presStyleCnt="1" custScaleY="715832" custLinFactNeighborY="-298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802CA4-5D62-42A9-A7DA-A5E0F2A1C9B7}" srcId="{E50935DD-CDD5-41CF-937E-74913CA2B344}" destId="{36261AD6-ACB7-41CA-9346-571BD3C7A8F4}" srcOrd="0" destOrd="0" parTransId="{7DBAAC28-EF87-4877-A1F4-1FA74F432B5F}" sibTransId="{918B3D0A-0B14-4271-967C-0158D6BA3E65}"/>
    <dgm:cxn modelId="{E03838B9-8F9B-451A-8C82-8875C7420052}" type="presOf" srcId="{36261AD6-ACB7-41CA-9346-571BD3C7A8F4}" destId="{2A44D574-D621-4573-B403-470BFCCFE0DA}" srcOrd="0" destOrd="0" presId="urn:microsoft.com/office/officeart/2005/8/layout/vList2"/>
    <dgm:cxn modelId="{8406C5C9-3D29-4565-B37A-CAAE8D34562D}" type="presOf" srcId="{E50935DD-CDD5-41CF-937E-74913CA2B344}" destId="{3554A4E7-3145-4A14-90C6-F863EF6012BE}" srcOrd="0" destOrd="0" presId="urn:microsoft.com/office/officeart/2005/8/layout/vList2"/>
    <dgm:cxn modelId="{3B741B1F-7D70-436A-8ED9-0B2786AF37F0}" type="presParOf" srcId="{3554A4E7-3145-4A14-90C6-F863EF6012BE}" destId="{2A44D574-D621-4573-B403-470BFCCFE0D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0935DD-CDD5-41CF-937E-74913CA2B3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261AD6-ACB7-41CA-9346-571BD3C7A8F4}">
      <dgm:prSet custT="1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Глава 11. </a:t>
          </a:r>
          <a:r>
            <a:rPr lang="ru-RU" sz="1800" b="0" dirty="0" smtClean="0">
              <a:solidFill>
                <a:schemeClr val="tx1"/>
              </a:solidFill>
            </a:rPr>
            <a:t>Особенности реализации некоторых видов образовательных программ и получения образования отдельными категориями обучающихся</a:t>
          </a:r>
          <a:endParaRPr lang="ru-RU" sz="1800" b="0" dirty="0">
            <a:solidFill>
              <a:schemeClr val="tx1"/>
            </a:solidFill>
          </a:endParaRPr>
        </a:p>
      </dgm:t>
    </dgm:pt>
    <dgm:pt modelId="{7DBAAC28-EF87-4877-A1F4-1FA74F432B5F}" type="parTrans" cxnId="{C4802CA4-5D62-42A9-A7DA-A5E0F2A1C9B7}">
      <dgm:prSet/>
      <dgm:spPr/>
      <dgm:t>
        <a:bodyPr/>
        <a:lstStyle/>
        <a:p>
          <a:endParaRPr lang="ru-RU"/>
        </a:p>
      </dgm:t>
    </dgm:pt>
    <dgm:pt modelId="{918B3D0A-0B14-4271-967C-0158D6BA3E65}" type="sibTrans" cxnId="{C4802CA4-5D62-42A9-A7DA-A5E0F2A1C9B7}">
      <dgm:prSet/>
      <dgm:spPr/>
      <dgm:t>
        <a:bodyPr/>
        <a:lstStyle/>
        <a:p>
          <a:endParaRPr lang="ru-RU"/>
        </a:p>
      </dgm:t>
    </dgm:pt>
    <dgm:pt modelId="{3554A4E7-3145-4A14-90C6-F863EF6012BE}" type="pres">
      <dgm:prSet presAssocID="{E50935DD-CDD5-41CF-937E-74913CA2B3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44D574-D621-4573-B403-470BFCCFE0DA}" type="pres">
      <dgm:prSet presAssocID="{36261AD6-ACB7-41CA-9346-571BD3C7A8F4}" presName="parentText" presStyleLbl="node1" presStyleIdx="0" presStyleCnt="1" custScaleY="588005" custLinFactY="-90758" custLinFactNeighborX="-2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C8455F-F4E2-4D0B-8AF7-92BBDF97AC08}" type="presOf" srcId="{E50935DD-CDD5-41CF-937E-74913CA2B344}" destId="{3554A4E7-3145-4A14-90C6-F863EF6012BE}" srcOrd="0" destOrd="0" presId="urn:microsoft.com/office/officeart/2005/8/layout/vList2"/>
    <dgm:cxn modelId="{C4802CA4-5D62-42A9-A7DA-A5E0F2A1C9B7}" srcId="{E50935DD-CDD5-41CF-937E-74913CA2B344}" destId="{36261AD6-ACB7-41CA-9346-571BD3C7A8F4}" srcOrd="0" destOrd="0" parTransId="{7DBAAC28-EF87-4877-A1F4-1FA74F432B5F}" sibTransId="{918B3D0A-0B14-4271-967C-0158D6BA3E65}"/>
    <dgm:cxn modelId="{F339155F-B41B-4057-A3B3-515B76D79FE6}" type="presOf" srcId="{36261AD6-ACB7-41CA-9346-571BD3C7A8F4}" destId="{2A44D574-D621-4573-B403-470BFCCFE0DA}" srcOrd="0" destOrd="0" presId="urn:microsoft.com/office/officeart/2005/8/layout/vList2"/>
    <dgm:cxn modelId="{A359B648-981C-4488-975F-B51B1A93623F}" type="presParOf" srcId="{3554A4E7-3145-4A14-90C6-F863EF6012BE}" destId="{2A44D574-D621-4573-B403-470BFCCFE0D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6432AF2-4175-4382-9951-C8C72DCD75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42DC5F-4DE3-4DF7-B691-2060EB74E06E}">
      <dgm:prSet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 rtl="0">
            <a:spcAft>
              <a:spcPts val="0"/>
            </a:spcAft>
          </a:pPr>
          <a:r>
            <a:rPr lang="ru-RU" sz="1900" b="1" dirty="0" smtClean="0">
              <a:solidFill>
                <a:srgbClr val="FF0000"/>
              </a:solidFill>
            </a:rPr>
            <a:t>Статья</a:t>
          </a:r>
          <a:r>
            <a:rPr lang="ru-RU" sz="1900" dirty="0" smtClean="0">
              <a:solidFill>
                <a:srgbClr val="FF0000"/>
              </a:solidFill>
            </a:rPr>
            <a:t> 79. Организация получения образования обучающимися с ограниченными возможностями здоровья</a:t>
          </a:r>
          <a:r>
            <a:rPr lang="ru-RU" sz="1900" b="1" dirty="0" smtClean="0">
              <a:solidFill>
                <a:srgbClr val="FF0000"/>
              </a:solidFill>
            </a:rPr>
            <a:t>.</a:t>
          </a:r>
        </a:p>
        <a:p>
          <a:pPr rtl="0">
            <a:spcAft>
              <a:spcPts val="0"/>
            </a:spcAft>
          </a:pPr>
          <a:endParaRPr lang="ru-RU" sz="1900" b="1" dirty="0" smtClean="0">
            <a:solidFill>
              <a:schemeClr val="tx1"/>
            </a:solidFill>
          </a:endParaRPr>
        </a:p>
        <a:p>
          <a:pPr rtl="0">
            <a:spcAft>
              <a:spcPts val="0"/>
            </a:spcAft>
          </a:pPr>
          <a:r>
            <a:rPr lang="ru-RU" sz="1900" b="1" dirty="0" smtClean="0">
              <a:solidFill>
                <a:schemeClr val="tx1"/>
              </a:solidFill>
            </a:rPr>
            <a:t>4. Образование обучающихся с ограниченными возможностями здоровья может быть организовано как </a:t>
          </a:r>
          <a:r>
            <a:rPr lang="ru-RU" sz="1900" b="1" dirty="0" smtClean="0">
              <a:solidFill>
                <a:srgbClr val="FF0000"/>
              </a:solidFill>
            </a:rPr>
            <a:t>совместно с другими обучающимися</a:t>
          </a:r>
          <a:r>
            <a:rPr lang="ru-RU" sz="1900" b="1" dirty="0" smtClean="0">
              <a:solidFill>
                <a:schemeClr val="tx1"/>
              </a:solidFill>
            </a:rPr>
            <a:t>, так и </a:t>
          </a:r>
          <a:r>
            <a:rPr lang="ru-RU" sz="1900" b="1" u="sng" dirty="0" smtClean="0">
              <a:solidFill>
                <a:schemeClr val="tx1"/>
              </a:solidFill>
            </a:rPr>
            <a:t>в отдельных классах, группах </a:t>
          </a:r>
          <a:r>
            <a:rPr lang="ru-RU" sz="1900" b="1" dirty="0" smtClean="0">
              <a:solidFill>
                <a:schemeClr val="tx1"/>
              </a:solidFill>
            </a:rPr>
            <a:t>или </a:t>
          </a:r>
          <a:r>
            <a:rPr lang="ru-RU" sz="1900" b="1" u="sng" dirty="0" smtClean="0">
              <a:solidFill>
                <a:srgbClr val="FF0000"/>
              </a:solidFill>
              <a:hlinkClick xmlns:r="http://schemas.openxmlformats.org/officeDocument/2006/relationships" r:id="" action="ppaction://hlinkfile"/>
            </a:rPr>
            <a:t>в отдельных организациях</a:t>
          </a:r>
          <a:r>
            <a:rPr lang="ru-RU" sz="1900" b="1" dirty="0" smtClean="0">
              <a:solidFill>
                <a:schemeClr val="tx1"/>
              </a:solidFill>
            </a:rPr>
            <a:t>, осуществляющих образовательную деятельность.</a:t>
          </a:r>
        </a:p>
        <a:p>
          <a:pPr rtl="0">
            <a:spcAft>
              <a:spcPts val="0"/>
            </a:spcAft>
          </a:pPr>
          <a:endParaRPr lang="ru-RU" sz="1900" b="1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ru-RU" sz="1900" b="1" dirty="0" smtClean="0">
              <a:solidFill>
                <a:schemeClr val="tx1"/>
              </a:solidFill>
            </a:rPr>
            <a:t>5. </a:t>
          </a:r>
          <a:r>
            <a:rPr lang="ru-RU" sz="1900" b="1" dirty="0" smtClean="0">
              <a:solidFill>
                <a:srgbClr val="FF0000"/>
              </a:solidFill>
            </a:rPr>
            <a:t>Отдельные организации</a:t>
          </a:r>
          <a:r>
            <a:rPr lang="ru-RU" sz="1900" b="1" dirty="0" smtClean="0">
              <a:solidFill>
                <a:schemeClr val="tx1"/>
              </a:solidFill>
            </a:rPr>
            <a:t>, осуществляющие образовательную деятельность по адаптированным основным общеобразовательным программам, создаются органами государственной власти субъектов Российской Федерации для </a:t>
          </a:r>
          <a:r>
            <a:rPr lang="ru-RU" sz="1900" b="1" dirty="0" smtClean="0">
              <a:solidFill>
                <a:srgbClr val="FF0000"/>
              </a:solidFill>
            </a:rPr>
            <a:t>глухих, слабослышащих, позднооглохших</a:t>
          </a:r>
          <a:r>
            <a:rPr lang="ru-RU" sz="1900" b="1" dirty="0" smtClean="0">
              <a:solidFill>
                <a:schemeClr val="tx1"/>
              </a:solidFill>
            </a:rPr>
            <a:t>, </a:t>
          </a:r>
          <a:r>
            <a:rPr lang="ru-RU" sz="1900" b="1" dirty="0" smtClean="0">
              <a:solidFill>
                <a:srgbClr val="FFFF00"/>
              </a:solidFill>
            </a:rPr>
            <a:t>слепых, слабовидящих</a:t>
          </a:r>
          <a:r>
            <a:rPr lang="ru-RU" sz="1900" b="1" dirty="0" smtClean="0">
              <a:solidFill>
                <a:schemeClr val="tx1"/>
              </a:solidFill>
            </a:rPr>
            <a:t>, с тяжелыми нарушениями речи, </a:t>
          </a:r>
          <a:r>
            <a:rPr lang="ru-RU" sz="1900" b="1" dirty="0" smtClean="0">
              <a:solidFill>
                <a:srgbClr val="C00000"/>
              </a:solidFill>
            </a:rPr>
            <a:t>с нарушениями опорно-двигательного аппарата,</a:t>
          </a:r>
          <a:r>
            <a:rPr lang="ru-RU" sz="1900" b="1" dirty="0" smtClean="0">
              <a:solidFill>
                <a:schemeClr val="tx1"/>
              </a:solidFill>
            </a:rPr>
            <a:t> </a:t>
          </a:r>
          <a:r>
            <a:rPr lang="ru-RU" sz="1900" b="1" dirty="0" smtClean="0">
              <a:solidFill>
                <a:srgbClr val="7030A0"/>
              </a:solidFill>
            </a:rPr>
            <a:t>с задержкой психического развития</a:t>
          </a:r>
          <a:r>
            <a:rPr lang="ru-RU" sz="1900" b="1" dirty="0" smtClean="0">
              <a:solidFill>
                <a:schemeClr val="tx1"/>
              </a:solidFill>
            </a:rPr>
            <a:t>, </a:t>
          </a:r>
          <a:r>
            <a:rPr lang="ru-RU" sz="1900" b="1" dirty="0" smtClean="0">
              <a:solidFill>
                <a:srgbClr val="00B050"/>
              </a:solidFill>
            </a:rPr>
            <a:t>с умственной отсталостью</a:t>
          </a:r>
          <a:r>
            <a:rPr lang="ru-RU" sz="1900" b="1" dirty="0" smtClean="0">
              <a:solidFill>
                <a:srgbClr val="FF0066"/>
              </a:solidFill>
            </a:rPr>
            <a:t>, с расстройствами аутистического спектра</a:t>
          </a:r>
          <a:r>
            <a:rPr lang="ru-RU" sz="1900" b="1" dirty="0" smtClean="0">
              <a:solidFill>
                <a:schemeClr val="tx1"/>
              </a:solidFill>
            </a:rPr>
            <a:t>, со </a:t>
          </a:r>
          <a:r>
            <a:rPr lang="ru-RU" sz="1900" b="1" u="sng" dirty="0" smtClean="0">
              <a:solidFill>
                <a:srgbClr val="FF0000"/>
              </a:solidFill>
            </a:rPr>
            <a:t>сложными дефектами </a:t>
          </a:r>
          <a:r>
            <a:rPr lang="ru-RU" sz="1900" b="1" dirty="0" smtClean="0">
              <a:solidFill>
                <a:schemeClr val="tx1"/>
              </a:solidFill>
            </a:rPr>
            <a:t>и других обучающихся с ограниченными возможностями здоровья.</a:t>
          </a:r>
          <a:endParaRPr lang="ru-RU" sz="1900" b="1" dirty="0">
            <a:solidFill>
              <a:schemeClr val="tx1"/>
            </a:solidFill>
          </a:endParaRPr>
        </a:p>
      </dgm:t>
    </dgm:pt>
    <dgm:pt modelId="{3662D302-BEE1-4948-A919-A611D9A8B810}" type="parTrans" cxnId="{C2EF07F9-8FBF-4250-9B07-B3CFD26543A8}">
      <dgm:prSet/>
      <dgm:spPr/>
      <dgm:t>
        <a:bodyPr/>
        <a:lstStyle/>
        <a:p>
          <a:endParaRPr lang="ru-RU"/>
        </a:p>
      </dgm:t>
    </dgm:pt>
    <dgm:pt modelId="{7E7D4781-0881-411E-AB61-6F80CCDAAC52}" type="sibTrans" cxnId="{C2EF07F9-8FBF-4250-9B07-B3CFD26543A8}">
      <dgm:prSet/>
      <dgm:spPr/>
      <dgm:t>
        <a:bodyPr/>
        <a:lstStyle/>
        <a:p>
          <a:endParaRPr lang="ru-RU"/>
        </a:p>
      </dgm:t>
    </dgm:pt>
    <dgm:pt modelId="{D94183BF-B4E4-47DD-A6FF-0B9C950240F5}" type="pres">
      <dgm:prSet presAssocID="{A6432AF2-4175-4382-9951-C8C72DCD75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4F3E6-B7BA-421F-A942-2EC4FC7E65B1}" type="pres">
      <dgm:prSet presAssocID="{7042DC5F-4DE3-4DF7-B691-2060EB74E06E}" presName="parentText" presStyleLbl="node1" presStyleIdx="0" presStyleCnt="1" custScaleY="730599" custLinFactNeighborX="-2655" custLinFactNeighborY="-3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C3E2BF-3A06-4F7D-B28E-C79F8B7D28A5}" type="presOf" srcId="{7042DC5F-4DE3-4DF7-B691-2060EB74E06E}" destId="{97A4F3E6-B7BA-421F-A942-2EC4FC7E65B1}" srcOrd="0" destOrd="0" presId="urn:microsoft.com/office/officeart/2005/8/layout/vList2"/>
    <dgm:cxn modelId="{C2EF07F9-8FBF-4250-9B07-B3CFD26543A8}" srcId="{A6432AF2-4175-4382-9951-C8C72DCD75E0}" destId="{7042DC5F-4DE3-4DF7-B691-2060EB74E06E}" srcOrd="0" destOrd="0" parTransId="{3662D302-BEE1-4948-A919-A611D9A8B810}" sibTransId="{7E7D4781-0881-411E-AB61-6F80CCDAAC52}"/>
    <dgm:cxn modelId="{02DFF0F2-7B11-4D6D-8186-F07925ABC169}" type="presOf" srcId="{A6432AF2-4175-4382-9951-C8C72DCD75E0}" destId="{D94183BF-B4E4-47DD-A6FF-0B9C950240F5}" srcOrd="0" destOrd="0" presId="urn:microsoft.com/office/officeart/2005/8/layout/vList2"/>
    <dgm:cxn modelId="{740A8620-FF36-48B6-A960-609CA60ECCE4}" type="presParOf" srcId="{D94183BF-B4E4-47DD-A6FF-0B9C950240F5}" destId="{97A4F3E6-B7BA-421F-A942-2EC4FC7E65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C5092E9-F9AD-4973-9DE1-9D8661E071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DEDB02-4AA6-45B3-806E-F0115EEEDA62}">
      <dgm:prSet/>
      <dgm:spPr/>
      <dgm:t>
        <a:bodyPr/>
        <a:lstStyle/>
        <a:p>
          <a:pPr rtl="0"/>
          <a:r>
            <a:rPr lang="ru-RU" b="1" i="1" dirty="0" smtClean="0">
              <a:solidFill>
                <a:schemeClr val="tx1"/>
              </a:solidFill>
            </a:rPr>
            <a:t>ФЗ «Об образовании в РФ»</a:t>
          </a:r>
        </a:p>
      </dgm:t>
    </dgm:pt>
    <dgm:pt modelId="{6328815F-3AE3-427B-A56E-0CDCC5CBC170}" type="parTrans" cxnId="{EBAAEB8E-459D-4421-B2BB-D18535E873CB}">
      <dgm:prSet/>
      <dgm:spPr/>
      <dgm:t>
        <a:bodyPr/>
        <a:lstStyle/>
        <a:p>
          <a:endParaRPr lang="ru-RU"/>
        </a:p>
      </dgm:t>
    </dgm:pt>
    <dgm:pt modelId="{4AB949F5-AF4F-42E6-995F-47E55442D522}" type="sibTrans" cxnId="{EBAAEB8E-459D-4421-B2BB-D18535E873CB}">
      <dgm:prSet/>
      <dgm:spPr/>
      <dgm:t>
        <a:bodyPr/>
        <a:lstStyle/>
        <a:p>
          <a:endParaRPr lang="ru-RU"/>
        </a:p>
      </dgm:t>
    </dgm:pt>
    <dgm:pt modelId="{0D25EE62-AB56-43BD-8BD8-055A078F7304}" type="pres">
      <dgm:prSet presAssocID="{4C5092E9-F9AD-4973-9DE1-9D8661E071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22DFD1-A0FA-4AF4-9447-60CA98BAC8EC}" type="pres">
      <dgm:prSet presAssocID="{26DEDB02-4AA6-45B3-806E-F0115EEEDA6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AAEB8E-459D-4421-B2BB-D18535E873CB}" srcId="{4C5092E9-F9AD-4973-9DE1-9D8661E07103}" destId="{26DEDB02-4AA6-45B3-806E-F0115EEEDA62}" srcOrd="0" destOrd="0" parTransId="{6328815F-3AE3-427B-A56E-0CDCC5CBC170}" sibTransId="{4AB949F5-AF4F-42E6-995F-47E55442D522}"/>
    <dgm:cxn modelId="{53FFC5C7-DDC9-4F64-A922-A95D28A1E673}" type="presOf" srcId="{4C5092E9-F9AD-4973-9DE1-9D8661E07103}" destId="{0D25EE62-AB56-43BD-8BD8-055A078F7304}" srcOrd="0" destOrd="0" presId="urn:microsoft.com/office/officeart/2005/8/layout/vList2"/>
    <dgm:cxn modelId="{4E0D3575-4A67-472A-A31E-038333732125}" type="presOf" srcId="{26DEDB02-4AA6-45B3-806E-F0115EEEDA62}" destId="{4F22DFD1-A0FA-4AF4-9447-60CA98BAC8EC}" srcOrd="0" destOrd="0" presId="urn:microsoft.com/office/officeart/2005/8/layout/vList2"/>
    <dgm:cxn modelId="{0AA91F66-26BE-4523-9747-4B0B1DB739E4}" type="presParOf" srcId="{0D25EE62-AB56-43BD-8BD8-055A078F7304}" destId="{4F22DFD1-A0FA-4AF4-9447-60CA98BAC8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50935DD-CDD5-41CF-937E-74913CA2B3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261AD6-ACB7-41CA-9346-571BD3C7A8F4}">
      <dgm:prSet custT="1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Глава 11. </a:t>
          </a:r>
          <a:r>
            <a:rPr lang="ru-RU" sz="1800" b="0" dirty="0" smtClean="0">
              <a:solidFill>
                <a:schemeClr val="tx1"/>
              </a:solidFill>
            </a:rPr>
            <a:t>Особенности реализации некоторых видов образовательных программ и получения образования отдельными категориями обучающихся</a:t>
          </a:r>
          <a:endParaRPr lang="ru-RU" sz="1800" b="0" dirty="0">
            <a:solidFill>
              <a:schemeClr val="tx1"/>
            </a:solidFill>
          </a:endParaRPr>
        </a:p>
      </dgm:t>
    </dgm:pt>
    <dgm:pt modelId="{7DBAAC28-EF87-4877-A1F4-1FA74F432B5F}" type="parTrans" cxnId="{C4802CA4-5D62-42A9-A7DA-A5E0F2A1C9B7}">
      <dgm:prSet/>
      <dgm:spPr/>
      <dgm:t>
        <a:bodyPr/>
        <a:lstStyle/>
        <a:p>
          <a:endParaRPr lang="ru-RU"/>
        </a:p>
      </dgm:t>
    </dgm:pt>
    <dgm:pt modelId="{918B3D0A-0B14-4271-967C-0158D6BA3E65}" type="sibTrans" cxnId="{C4802CA4-5D62-42A9-A7DA-A5E0F2A1C9B7}">
      <dgm:prSet/>
      <dgm:spPr/>
      <dgm:t>
        <a:bodyPr/>
        <a:lstStyle/>
        <a:p>
          <a:endParaRPr lang="ru-RU"/>
        </a:p>
      </dgm:t>
    </dgm:pt>
    <dgm:pt modelId="{3554A4E7-3145-4A14-90C6-F863EF6012BE}" type="pres">
      <dgm:prSet presAssocID="{E50935DD-CDD5-41CF-937E-74913CA2B3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44D574-D621-4573-B403-470BFCCFE0DA}" type="pres">
      <dgm:prSet presAssocID="{36261AD6-ACB7-41CA-9346-571BD3C7A8F4}" presName="parentText" presStyleLbl="node1" presStyleIdx="0" presStyleCnt="1" custScaleY="588005" custLinFactNeighborX="22000" custLinFactNeighborY="88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802CA4-5D62-42A9-A7DA-A5E0F2A1C9B7}" srcId="{E50935DD-CDD5-41CF-937E-74913CA2B344}" destId="{36261AD6-ACB7-41CA-9346-571BD3C7A8F4}" srcOrd="0" destOrd="0" parTransId="{7DBAAC28-EF87-4877-A1F4-1FA74F432B5F}" sibTransId="{918B3D0A-0B14-4271-967C-0158D6BA3E65}"/>
    <dgm:cxn modelId="{B2D93BCB-D0B1-4078-A32B-1B4C0B796A6E}" type="presOf" srcId="{36261AD6-ACB7-41CA-9346-571BD3C7A8F4}" destId="{2A44D574-D621-4573-B403-470BFCCFE0DA}" srcOrd="0" destOrd="0" presId="urn:microsoft.com/office/officeart/2005/8/layout/vList2"/>
    <dgm:cxn modelId="{7A9784FB-F5F1-43CB-99BC-E6B56BFF220D}" type="presOf" srcId="{E50935DD-CDD5-41CF-937E-74913CA2B344}" destId="{3554A4E7-3145-4A14-90C6-F863EF6012BE}" srcOrd="0" destOrd="0" presId="urn:microsoft.com/office/officeart/2005/8/layout/vList2"/>
    <dgm:cxn modelId="{DD3AFEE9-77C4-4EFE-9461-4A764B7E5CC1}" type="presParOf" srcId="{3554A4E7-3145-4A14-90C6-F863EF6012BE}" destId="{2A44D574-D621-4573-B403-470BFCCFE0D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6432AF2-4175-4382-9951-C8C72DCD75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42DC5F-4DE3-4DF7-B691-2060EB74E06E}">
      <dgm:prSet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ru-RU" sz="2000" b="1" dirty="0" smtClean="0">
              <a:solidFill>
                <a:srgbClr val="FF0000"/>
              </a:solidFill>
            </a:rPr>
            <a:t>Статья</a:t>
          </a:r>
          <a:r>
            <a:rPr lang="ru-RU" sz="2000" dirty="0" smtClean="0">
              <a:solidFill>
                <a:srgbClr val="FF0000"/>
              </a:solidFill>
            </a:rPr>
            <a:t> 79. Организация получения образования обучающимися с ограниченными возможностями здоровья</a:t>
          </a:r>
          <a:r>
            <a:rPr lang="ru-RU" sz="2000" b="1" dirty="0" smtClean="0">
              <a:solidFill>
                <a:srgbClr val="FF0000"/>
              </a:solidFill>
            </a:rPr>
            <a:t>.</a:t>
          </a:r>
        </a:p>
        <a:p>
          <a:pPr rtl="0"/>
          <a:endParaRPr lang="ru-RU" sz="2000" b="1" dirty="0" smtClean="0">
            <a:solidFill>
              <a:schemeClr val="tx1"/>
            </a:solidFill>
          </a:endParaRPr>
        </a:p>
        <a:p>
          <a:pPr rtl="0"/>
          <a:r>
            <a:rPr lang="ru-RU" sz="2000" b="1" dirty="0" smtClean="0">
              <a:solidFill>
                <a:schemeClr val="tx1"/>
              </a:solidFill>
            </a:rPr>
            <a:t>12. Государство в лице уполномоченных им органов государственной власти Российской Федерации и органов государственной власти субъектов Российской Федерации </a:t>
          </a:r>
          <a:r>
            <a:rPr lang="ru-RU" sz="2000" b="1" dirty="0" smtClean="0">
              <a:solidFill>
                <a:srgbClr val="FF0000"/>
              </a:solidFill>
            </a:rPr>
            <a:t>обеспечивает подготовку </a:t>
          </a:r>
          <a:r>
            <a:rPr lang="ru-RU" sz="2000" b="1" dirty="0" smtClean="0">
              <a:solidFill>
                <a:srgbClr val="FF0000"/>
              </a:solidFill>
              <a:hlinkClick xmlns:r="http://schemas.openxmlformats.org/officeDocument/2006/relationships" r:id="" action="ppaction://hlinkfile"/>
            </a:rPr>
            <a:t>педагогических работников</a:t>
          </a:r>
          <a:r>
            <a:rPr lang="ru-RU" sz="2000" b="1" dirty="0" smtClean="0">
              <a:solidFill>
                <a:schemeClr val="tx1"/>
              </a:solidFill>
            </a:rPr>
            <a:t>, владеющих специальными педагогическими подходами и методами обучения и воспитания обучающихся с ограниченными возможностями здоровья, и </a:t>
          </a:r>
          <a:r>
            <a:rPr lang="ru-RU" sz="2000" b="1" dirty="0" smtClean="0">
              <a:solidFill>
                <a:srgbClr val="FF0000"/>
              </a:solidFill>
            </a:rPr>
            <a:t>содействует привлечению таких работников в организации</a:t>
          </a:r>
          <a:r>
            <a:rPr lang="ru-RU" sz="2000" b="1" dirty="0" smtClean="0">
              <a:solidFill>
                <a:schemeClr val="tx1"/>
              </a:solidFill>
            </a:rPr>
            <a:t>, осуществляющие образовательную деятельность.</a:t>
          </a:r>
          <a:endParaRPr lang="ru-RU" sz="2000" b="1" dirty="0">
            <a:solidFill>
              <a:schemeClr val="tx1"/>
            </a:solidFill>
          </a:endParaRPr>
        </a:p>
      </dgm:t>
    </dgm:pt>
    <dgm:pt modelId="{3662D302-BEE1-4948-A919-A611D9A8B810}" type="parTrans" cxnId="{C2EF07F9-8FBF-4250-9B07-B3CFD26543A8}">
      <dgm:prSet/>
      <dgm:spPr/>
      <dgm:t>
        <a:bodyPr/>
        <a:lstStyle/>
        <a:p>
          <a:endParaRPr lang="ru-RU"/>
        </a:p>
      </dgm:t>
    </dgm:pt>
    <dgm:pt modelId="{7E7D4781-0881-411E-AB61-6F80CCDAAC52}" type="sibTrans" cxnId="{C2EF07F9-8FBF-4250-9B07-B3CFD26543A8}">
      <dgm:prSet/>
      <dgm:spPr/>
      <dgm:t>
        <a:bodyPr/>
        <a:lstStyle/>
        <a:p>
          <a:endParaRPr lang="ru-RU"/>
        </a:p>
      </dgm:t>
    </dgm:pt>
    <dgm:pt modelId="{D94183BF-B4E4-47DD-A6FF-0B9C950240F5}" type="pres">
      <dgm:prSet presAssocID="{A6432AF2-4175-4382-9951-C8C72DCD75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4F3E6-B7BA-421F-A942-2EC4FC7E65B1}" type="pres">
      <dgm:prSet presAssocID="{7042DC5F-4DE3-4DF7-B691-2060EB74E06E}" presName="parentText" presStyleLbl="node1" presStyleIdx="0" presStyleCnt="1" custScaleY="826528" custLinFactNeighborX="-2655" custLinFactNeighborY="-3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5B0F51-125C-40B7-94FB-675936EFFFA8}" type="presOf" srcId="{A6432AF2-4175-4382-9951-C8C72DCD75E0}" destId="{D94183BF-B4E4-47DD-A6FF-0B9C950240F5}" srcOrd="0" destOrd="0" presId="urn:microsoft.com/office/officeart/2005/8/layout/vList2"/>
    <dgm:cxn modelId="{C2EF07F9-8FBF-4250-9B07-B3CFD26543A8}" srcId="{A6432AF2-4175-4382-9951-C8C72DCD75E0}" destId="{7042DC5F-4DE3-4DF7-B691-2060EB74E06E}" srcOrd="0" destOrd="0" parTransId="{3662D302-BEE1-4948-A919-A611D9A8B810}" sibTransId="{7E7D4781-0881-411E-AB61-6F80CCDAAC52}"/>
    <dgm:cxn modelId="{F15E8FF3-C0A8-4690-8826-E13A7C7EBC53}" type="presOf" srcId="{7042DC5F-4DE3-4DF7-B691-2060EB74E06E}" destId="{97A4F3E6-B7BA-421F-A942-2EC4FC7E65B1}" srcOrd="0" destOrd="0" presId="urn:microsoft.com/office/officeart/2005/8/layout/vList2"/>
    <dgm:cxn modelId="{D25C5519-ED9F-4334-8A91-69FD0656342C}" type="presParOf" srcId="{D94183BF-B4E4-47DD-A6FF-0B9C950240F5}" destId="{97A4F3E6-B7BA-421F-A942-2EC4FC7E65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6432AF2-4175-4382-9951-C8C72DCD75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42DC5F-4DE3-4DF7-B691-2060EB74E06E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</a:rPr>
            <a:t>28</a:t>
          </a:r>
          <a:r>
            <a:rPr lang="ru-RU" sz="2400" b="1" dirty="0" smtClean="0">
              <a:solidFill>
                <a:srgbClr val="FF0000"/>
              </a:solidFill>
            </a:rPr>
            <a:t>) адаптированная образовательная программа </a:t>
          </a:r>
          <a:r>
            <a:rPr lang="ru-RU" sz="2400" b="1" dirty="0" smtClean="0">
              <a:solidFill>
                <a:schemeClr val="tx1"/>
              </a:solidFill>
            </a:rPr>
            <a:t>- образовательная программа, адаптированная для обучения лиц с ограниченными возможностями здоровья с учетом </a:t>
          </a:r>
          <a:r>
            <a:rPr lang="ru-RU" sz="2400" b="1" dirty="0" smtClean="0">
              <a:solidFill>
                <a:srgbClr val="FF0000"/>
              </a:solidFill>
            </a:rPr>
            <a:t>особенностей их психофизического развития, индивидуальных возможностей </a:t>
          </a:r>
          <a:r>
            <a:rPr lang="ru-RU" sz="2400" b="1" dirty="0" smtClean="0">
              <a:solidFill>
                <a:schemeClr val="tx1"/>
              </a:solidFill>
            </a:rPr>
            <a:t>и при необходимости обеспечивающая </a:t>
          </a:r>
          <a:r>
            <a:rPr lang="ru-RU" sz="2400" b="1" u="sng" dirty="0" smtClean="0">
              <a:solidFill>
                <a:srgbClr val="FF3300"/>
              </a:solidFill>
            </a:rPr>
            <a:t>коррекцию нарушений развития </a:t>
          </a:r>
          <a:r>
            <a:rPr lang="ru-RU" sz="2400" b="1" dirty="0" smtClean="0">
              <a:solidFill>
                <a:srgbClr val="FF3300"/>
              </a:solidFill>
            </a:rPr>
            <a:t>и </a:t>
          </a:r>
          <a:r>
            <a:rPr lang="ru-RU" sz="2400" b="1" u="sng" dirty="0" smtClean="0">
              <a:solidFill>
                <a:srgbClr val="FF3300"/>
              </a:solidFill>
            </a:rPr>
            <a:t>социальную адаптацию </a:t>
          </a:r>
          <a:r>
            <a:rPr lang="ru-RU" sz="2400" b="1" dirty="0" smtClean="0">
              <a:solidFill>
                <a:schemeClr val="tx1"/>
              </a:solidFill>
            </a:rPr>
            <a:t>указанных лиц;</a:t>
          </a:r>
          <a:endParaRPr lang="ru-RU" sz="2400" b="1" dirty="0">
            <a:solidFill>
              <a:schemeClr val="tx1"/>
            </a:solidFill>
          </a:endParaRPr>
        </a:p>
      </dgm:t>
    </dgm:pt>
    <dgm:pt modelId="{3662D302-BEE1-4948-A919-A611D9A8B810}" type="parTrans" cxnId="{C2EF07F9-8FBF-4250-9B07-B3CFD26543A8}">
      <dgm:prSet/>
      <dgm:spPr/>
      <dgm:t>
        <a:bodyPr/>
        <a:lstStyle/>
        <a:p>
          <a:endParaRPr lang="ru-RU"/>
        </a:p>
      </dgm:t>
    </dgm:pt>
    <dgm:pt modelId="{7E7D4781-0881-411E-AB61-6F80CCDAAC52}" type="sibTrans" cxnId="{C2EF07F9-8FBF-4250-9B07-B3CFD26543A8}">
      <dgm:prSet/>
      <dgm:spPr/>
      <dgm:t>
        <a:bodyPr/>
        <a:lstStyle/>
        <a:p>
          <a:endParaRPr lang="ru-RU"/>
        </a:p>
      </dgm:t>
    </dgm:pt>
    <dgm:pt modelId="{D94183BF-B4E4-47DD-A6FF-0B9C950240F5}" type="pres">
      <dgm:prSet presAssocID="{A6432AF2-4175-4382-9951-C8C72DCD75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4F3E6-B7BA-421F-A942-2EC4FC7E65B1}" type="pres">
      <dgm:prSet presAssocID="{7042DC5F-4DE3-4DF7-B691-2060EB74E06E}" presName="parentText" presStyleLbl="node1" presStyleIdx="0" presStyleCnt="1" custScaleY="1155337" custLinFactNeighborX="-15873" custLinFactNeighborY="-794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06B878-A307-428C-9FF9-B8DB701BE153}" type="presOf" srcId="{A6432AF2-4175-4382-9951-C8C72DCD75E0}" destId="{D94183BF-B4E4-47DD-A6FF-0B9C950240F5}" srcOrd="0" destOrd="0" presId="urn:microsoft.com/office/officeart/2005/8/layout/vList2"/>
    <dgm:cxn modelId="{F89DEC2B-D458-48D8-A54C-7E113CC2756B}" type="presOf" srcId="{7042DC5F-4DE3-4DF7-B691-2060EB74E06E}" destId="{97A4F3E6-B7BA-421F-A942-2EC4FC7E65B1}" srcOrd="0" destOrd="0" presId="urn:microsoft.com/office/officeart/2005/8/layout/vList2"/>
    <dgm:cxn modelId="{C2EF07F9-8FBF-4250-9B07-B3CFD26543A8}" srcId="{A6432AF2-4175-4382-9951-C8C72DCD75E0}" destId="{7042DC5F-4DE3-4DF7-B691-2060EB74E06E}" srcOrd="0" destOrd="0" parTransId="{3662D302-BEE1-4948-A919-A611D9A8B810}" sibTransId="{7E7D4781-0881-411E-AB61-6F80CCDAAC52}"/>
    <dgm:cxn modelId="{4AFB586E-4616-4216-A433-CBEEE6CA9953}" type="presParOf" srcId="{D94183BF-B4E4-47DD-A6FF-0B9C950240F5}" destId="{97A4F3E6-B7BA-421F-A942-2EC4FC7E65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C5092E9-F9AD-4973-9DE1-9D8661E071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DEDB02-4AA6-45B3-806E-F0115EEEDA6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i="1" dirty="0" smtClean="0">
              <a:solidFill>
                <a:schemeClr val="tx1"/>
              </a:solidFill>
            </a:rPr>
            <a:t>ФЗ «Об образовании в РФ»</a:t>
          </a:r>
        </a:p>
        <a:p>
          <a:pPr rtl="0"/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Глава 1. Общие положения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6328815F-3AE3-427B-A56E-0CDCC5CBC170}" type="parTrans" cxnId="{EBAAEB8E-459D-4421-B2BB-D18535E873CB}">
      <dgm:prSet/>
      <dgm:spPr/>
      <dgm:t>
        <a:bodyPr/>
        <a:lstStyle/>
        <a:p>
          <a:endParaRPr lang="ru-RU"/>
        </a:p>
      </dgm:t>
    </dgm:pt>
    <dgm:pt modelId="{4AB949F5-AF4F-42E6-995F-47E55442D522}" type="sibTrans" cxnId="{EBAAEB8E-459D-4421-B2BB-D18535E873CB}">
      <dgm:prSet/>
      <dgm:spPr/>
      <dgm:t>
        <a:bodyPr/>
        <a:lstStyle/>
        <a:p>
          <a:endParaRPr lang="ru-RU"/>
        </a:p>
      </dgm:t>
    </dgm:pt>
    <dgm:pt modelId="{0D25EE62-AB56-43BD-8BD8-055A078F7304}" type="pres">
      <dgm:prSet presAssocID="{4C5092E9-F9AD-4973-9DE1-9D8661E071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22DFD1-A0FA-4AF4-9447-60CA98BAC8EC}" type="pres">
      <dgm:prSet presAssocID="{26DEDB02-4AA6-45B3-806E-F0115EEEDA6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6EE507-187A-4FBB-80B6-FC1223225549}" type="presOf" srcId="{4C5092E9-F9AD-4973-9DE1-9D8661E07103}" destId="{0D25EE62-AB56-43BD-8BD8-055A078F7304}" srcOrd="0" destOrd="0" presId="urn:microsoft.com/office/officeart/2005/8/layout/vList2"/>
    <dgm:cxn modelId="{100BF6BF-8716-4A67-AC54-BCD7851301CA}" type="presOf" srcId="{26DEDB02-4AA6-45B3-806E-F0115EEEDA62}" destId="{4F22DFD1-A0FA-4AF4-9447-60CA98BAC8EC}" srcOrd="0" destOrd="0" presId="urn:microsoft.com/office/officeart/2005/8/layout/vList2"/>
    <dgm:cxn modelId="{EBAAEB8E-459D-4421-B2BB-D18535E873CB}" srcId="{4C5092E9-F9AD-4973-9DE1-9D8661E07103}" destId="{26DEDB02-4AA6-45B3-806E-F0115EEEDA62}" srcOrd="0" destOrd="0" parTransId="{6328815F-3AE3-427B-A56E-0CDCC5CBC170}" sibTransId="{4AB949F5-AF4F-42E6-995F-47E55442D522}"/>
    <dgm:cxn modelId="{B2864E65-51A2-4D40-9189-B5477C793B58}" type="presParOf" srcId="{0D25EE62-AB56-43BD-8BD8-055A078F7304}" destId="{4F22DFD1-A0FA-4AF4-9447-60CA98BAC8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50935DD-CDD5-41CF-937E-74913CA2B3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261AD6-ACB7-41CA-9346-571BD3C7A8F4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С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татья 2. Основные понятия, используемые в  настоящем Федеральном законе 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7DBAAC28-EF87-4877-A1F4-1FA74F432B5F}" type="parTrans" cxnId="{C4802CA4-5D62-42A9-A7DA-A5E0F2A1C9B7}">
      <dgm:prSet/>
      <dgm:spPr/>
      <dgm:t>
        <a:bodyPr/>
        <a:lstStyle/>
        <a:p>
          <a:endParaRPr lang="ru-RU"/>
        </a:p>
      </dgm:t>
    </dgm:pt>
    <dgm:pt modelId="{918B3D0A-0B14-4271-967C-0158D6BA3E65}" type="sibTrans" cxnId="{C4802CA4-5D62-42A9-A7DA-A5E0F2A1C9B7}">
      <dgm:prSet/>
      <dgm:spPr/>
      <dgm:t>
        <a:bodyPr/>
        <a:lstStyle/>
        <a:p>
          <a:endParaRPr lang="ru-RU"/>
        </a:p>
      </dgm:t>
    </dgm:pt>
    <dgm:pt modelId="{3554A4E7-3145-4A14-90C6-F863EF6012BE}" type="pres">
      <dgm:prSet presAssocID="{E50935DD-CDD5-41CF-937E-74913CA2B3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44D574-D621-4573-B403-470BFCCFE0DA}" type="pres">
      <dgm:prSet presAssocID="{36261AD6-ACB7-41CA-9346-571BD3C7A8F4}" presName="parentText" presStyleLbl="node1" presStyleIdx="0" presStyleCnt="1" custScaleY="715832" custLinFactNeighborX="7120" custLinFactNeighborY="-519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802CA4-5D62-42A9-A7DA-A5E0F2A1C9B7}" srcId="{E50935DD-CDD5-41CF-937E-74913CA2B344}" destId="{36261AD6-ACB7-41CA-9346-571BD3C7A8F4}" srcOrd="0" destOrd="0" parTransId="{7DBAAC28-EF87-4877-A1F4-1FA74F432B5F}" sibTransId="{918B3D0A-0B14-4271-967C-0158D6BA3E65}"/>
    <dgm:cxn modelId="{FDE927CC-3FFA-4F2D-ACF9-D6A19B1057B8}" type="presOf" srcId="{E50935DD-CDD5-41CF-937E-74913CA2B344}" destId="{3554A4E7-3145-4A14-90C6-F863EF6012BE}" srcOrd="0" destOrd="0" presId="urn:microsoft.com/office/officeart/2005/8/layout/vList2"/>
    <dgm:cxn modelId="{2D210D9E-DB18-4F07-84EF-8D63E0C090B9}" type="presOf" srcId="{36261AD6-ACB7-41CA-9346-571BD3C7A8F4}" destId="{2A44D574-D621-4573-B403-470BFCCFE0DA}" srcOrd="0" destOrd="0" presId="urn:microsoft.com/office/officeart/2005/8/layout/vList2"/>
    <dgm:cxn modelId="{8ECE431D-8A22-414E-970F-4BC24A84414C}" type="presParOf" srcId="{3554A4E7-3145-4A14-90C6-F863EF6012BE}" destId="{2A44D574-D621-4573-B403-470BFCCFE0D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E85A353-AACE-40DD-A0BB-053DEBABBE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01DD7D-5882-4DE4-9017-41097E25F7E1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sz="2100" b="1" dirty="0" smtClean="0">
              <a:solidFill>
                <a:schemeClr val="tx1"/>
              </a:solidFill>
            </a:rPr>
            <a:t>16) </a:t>
          </a:r>
          <a:r>
            <a:rPr lang="ru-RU" sz="2100" b="1" dirty="0" smtClean="0">
              <a:solidFill>
                <a:srgbClr val="FF0000"/>
              </a:solidFill>
            </a:rPr>
            <a:t>обучающийся с ограниченными возможностями здоровья </a:t>
          </a:r>
          <a:r>
            <a:rPr lang="ru-RU" sz="2100" b="1" dirty="0" smtClean="0">
              <a:solidFill>
                <a:schemeClr val="tx1"/>
              </a:solidFill>
            </a:rPr>
            <a:t>- физическое лицо, имеющее недостатки в физическом и (или) психологическом развитии, </a:t>
          </a:r>
          <a:r>
            <a:rPr lang="ru-RU" sz="2100" b="1" dirty="0" smtClean="0">
              <a:solidFill>
                <a:srgbClr val="FF0000"/>
              </a:solidFill>
            </a:rPr>
            <a:t>подтвержденные психолого-медико-педагогической комиссией </a:t>
          </a:r>
          <a:r>
            <a:rPr lang="ru-RU" sz="2100" b="1" dirty="0" smtClean="0">
              <a:solidFill>
                <a:schemeClr val="tx1"/>
              </a:solidFill>
            </a:rPr>
            <a:t>и препятствующие получению образования без создания </a:t>
          </a:r>
          <a:r>
            <a:rPr lang="ru-RU" sz="2100" b="1" dirty="0" smtClean="0">
              <a:solidFill>
                <a:srgbClr val="FF0000"/>
              </a:solidFill>
            </a:rPr>
            <a:t>специальных условий</a:t>
          </a:r>
          <a:r>
            <a:rPr lang="ru-RU" sz="2100" b="1" dirty="0" smtClean="0">
              <a:solidFill>
                <a:schemeClr val="tx1"/>
              </a:solidFill>
            </a:rPr>
            <a:t>;</a:t>
          </a:r>
          <a:endParaRPr lang="ru-RU" sz="2100" b="1" dirty="0">
            <a:solidFill>
              <a:schemeClr val="tx1"/>
            </a:solidFill>
          </a:endParaRPr>
        </a:p>
      </dgm:t>
    </dgm:pt>
    <dgm:pt modelId="{54E0F3B2-0CB6-4F94-B2C0-B66B455FAD36}" type="parTrans" cxnId="{33C70AF4-3602-4B3E-A184-5DA9660DEB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D718154-2B86-4AF8-ABB4-001C25C7F2FE}" type="sibTrans" cxnId="{33C70AF4-3602-4B3E-A184-5DA9660DEB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80216B-E190-45FF-BFCF-C19216BFDB0B}" type="pres">
      <dgm:prSet presAssocID="{AE85A353-AACE-40DD-A0BB-053DEBABBE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4F964F-8A7C-4FBD-8C30-B4F9999B6001}" type="pres">
      <dgm:prSet presAssocID="{B001DD7D-5882-4DE4-9017-41097E25F7E1}" presName="parentText" presStyleLbl="node1" presStyleIdx="0" presStyleCnt="1" custAng="0" custScaleY="10465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FCA205-4A93-4E1B-8056-DCED015B1C27}" type="presOf" srcId="{AE85A353-AACE-40DD-A0BB-053DEBABBE3C}" destId="{6E80216B-E190-45FF-BFCF-C19216BFDB0B}" srcOrd="0" destOrd="0" presId="urn:microsoft.com/office/officeart/2005/8/layout/vList2"/>
    <dgm:cxn modelId="{33C70AF4-3602-4B3E-A184-5DA9660DEB7B}" srcId="{AE85A353-AACE-40DD-A0BB-053DEBABBE3C}" destId="{B001DD7D-5882-4DE4-9017-41097E25F7E1}" srcOrd="0" destOrd="0" parTransId="{54E0F3B2-0CB6-4F94-B2C0-B66B455FAD36}" sibTransId="{AD718154-2B86-4AF8-ABB4-001C25C7F2FE}"/>
    <dgm:cxn modelId="{04C52759-A57A-4A30-B586-D23B50EFBCFA}" type="presOf" srcId="{B001DD7D-5882-4DE4-9017-41097E25F7E1}" destId="{304F964F-8A7C-4FBD-8C30-B4F9999B6001}" srcOrd="0" destOrd="0" presId="urn:microsoft.com/office/officeart/2005/8/layout/vList2"/>
    <dgm:cxn modelId="{65F6D7A3-3069-41F2-903F-EF45A28E7618}" type="presParOf" srcId="{6E80216B-E190-45FF-BFCF-C19216BFDB0B}" destId="{304F964F-8A7C-4FBD-8C30-B4F9999B600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85A353-AACE-40DD-A0BB-053DEBABBE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01DD7D-5882-4DE4-9017-41097E25F7E1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16</a:t>
          </a:r>
          <a:r>
            <a:rPr lang="ru-RU" sz="1800" b="1" dirty="0" smtClean="0">
              <a:solidFill>
                <a:schemeClr val="tx1"/>
              </a:solidFill>
              <a:hlinkClick xmlns:r="http://schemas.openxmlformats.org/officeDocument/2006/relationships" r:id="" action="ppaction://hlinkfile"/>
            </a:rPr>
            <a:t>) </a:t>
          </a:r>
          <a:r>
            <a:rPr lang="ru-RU" sz="1800" b="1" dirty="0" smtClean="0">
              <a:solidFill>
                <a:schemeClr val="accent2">
                  <a:lumMod val="75000"/>
                </a:schemeClr>
              </a:solidFill>
              <a:hlinkClick xmlns:r="http://schemas.openxmlformats.org/officeDocument/2006/relationships" r:id="" action="ppaction://hlinkfile"/>
            </a:rPr>
            <a:t>обучающийся с ограниченными возможностями здоровья </a:t>
          </a:r>
          <a:r>
            <a:rPr lang="ru-RU" sz="1800" b="1" dirty="0" smtClean="0">
              <a:solidFill>
                <a:schemeClr val="tx1"/>
              </a:solidFill>
            </a:rPr>
            <a:t>- физическое лицо, имеющее недостатки в физическом и (или) психологическом развитии, </a:t>
          </a:r>
          <a:r>
            <a:rPr lang="ru-RU" sz="1800" b="1" u="sng" dirty="0" smtClean="0">
              <a:solidFill>
                <a:srgbClr val="FF0000"/>
              </a:solidFill>
            </a:rPr>
            <a:t>подтвержденные </a:t>
          </a:r>
          <a:r>
            <a:rPr lang="ru-RU" sz="1800" b="1" u="sng" dirty="0" smtClean="0">
              <a:solidFill>
                <a:srgbClr val="FF0000"/>
              </a:solidFill>
              <a:hlinkClick xmlns:r="http://schemas.openxmlformats.org/officeDocument/2006/relationships" r:id="" action="ppaction://hlinkfile"/>
            </a:rPr>
            <a:t>психолого-медико-педагогической комиссией </a:t>
          </a:r>
          <a:r>
            <a:rPr lang="ru-RU" sz="1800" b="1" dirty="0" smtClean="0">
              <a:solidFill>
                <a:schemeClr val="tx1"/>
              </a:solidFill>
            </a:rPr>
            <a:t>и препятствующие получению образования без создания </a:t>
          </a:r>
          <a:r>
            <a:rPr lang="ru-RU" sz="1800" b="1" dirty="0" smtClean="0">
              <a:solidFill>
                <a:srgbClr val="FF0000"/>
              </a:solidFill>
            </a:rPr>
            <a:t>специальных условий</a:t>
          </a:r>
          <a:r>
            <a:rPr lang="ru-RU" sz="1800" b="1" dirty="0" smtClean="0">
              <a:solidFill>
                <a:schemeClr val="tx1"/>
              </a:solidFill>
            </a:rPr>
            <a:t>;</a:t>
          </a:r>
          <a:endParaRPr lang="ru-RU" sz="1800" b="1" dirty="0">
            <a:solidFill>
              <a:schemeClr val="tx1"/>
            </a:solidFill>
          </a:endParaRPr>
        </a:p>
      </dgm:t>
    </dgm:pt>
    <dgm:pt modelId="{54E0F3B2-0CB6-4F94-B2C0-B66B455FAD36}" type="parTrans" cxnId="{33C70AF4-3602-4B3E-A184-5DA9660DEB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D718154-2B86-4AF8-ABB4-001C25C7F2FE}" type="sibTrans" cxnId="{33C70AF4-3602-4B3E-A184-5DA9660DEB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80216B-E190-45FF-BFCF-C19216BFDB0B}" type="pres">
      <dgm:prSet presAssocID="{AE85A353-AACE-40DD-A0BB-053DEBABBE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4F964F-8A7C-4FBD-8C30-B4F9999B6001}" type="pres">
      <dgm:prSet presAssocID="{B001DD7D-5882-4DE4-9017-41097E25F7E1}" presName="parentText" presStyleLbl="node1" presStyleIdx="0" presStyleCnt="1" custAng="0" custScaleY="7318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2D90DA-C989-45E0-8488-F7DAC7587600}" type="presOf" srcId="{B001DD7D-5882-4DE4-9017-41097E25F7E1}" destId="{304F964F-8A7C-4FBD-8C30-B4F9999B6001}" srcOrd="0" destOrd="0" presId="urn:microsoft.com/office/officeart/2005/8/layout/vList2"/>
    <dgm:cxn modelId="{33C70AF4-3602-4B3E-A184-5DA9660DEB7B}" srcId="{AE85A353-AACE-40DD-A0BB-053DEBABBE3C}" destId="{B001DD7D-5882-4DE4-9017-41097E25F7E1}" srcOrd="0" destOrd="0" parTransId="{54E0F3B2-0CB6-4F94-B2C0-B66B455FAD36}" sibTransId="{AD718154-2B86-4AF8-ABB4-001C25C7F2FE}"/>
    <dgm:cxn modelId="{41C5B2B2-DA77-4F8D-A955-4975F4EC7F84}" type="presOf" srcId="{AE85A353-AACE-40DD-A0BB-053DEBABBE3C}" destId="{6E80216B-E190-45FF-BFCF-C19216BFDB0B}" srcOrd="0" destOrd="0" presId="urn:microsoft.com/office/officeart/2005/8/layout/vList2"/>
    <dgm:cxn modelId="{CE2F6319-2B86-4AED-BE19-5886D4EDE4CC}" type="presParOf" srcId="{6E80216B-E190-45FF-BFCF-C19216BFDB0B}" destId="{304F964F-8A7C-4FBD-8C30-B4F9999B600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E0FAD9-BA58-4B7F-8C34-1E15AA90DE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EEA3C6-3CBF-4578-9B9F-33D11480E0D5}">
      <dgm:prSet custT="1"/>
      <dgm:spPr>
        <a:solidFill>
          <a:srgbClr val="E3E8B6"/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23) </a:t>
          </a:r>
          <a:r>
            <a:rPr lang="ru-RU" sz="1800" b="1" dirty="0" smtClean="0">
              <a:solidFill>
                <a:schemeClr val="accent2">
                  <a:lumMod val="75000"/>
                </a:schemeClr>
              </a:solidFill>
            </a:rPr>
            <a:t>индивидуальный учебный план </a:t>
          </a:r>
          <a:r>
            <a:rPr lang="ru-RU" sz="1800" b="1" dirty="0" smtClean="0">
              <a:solidFill>
                <a:schemeClr val="tx1"/>
              </a:solidFill>
            </a:rPr>
            <a:t>- учебный план, обеспечивающий освоение образовательной программы на основе </a:t>
          </a:r>
          <a:r>
            <a:rPr lang="ru-RU" sz="1800" b="1" dirty="0" smtClean="0">
              <a:solidFill>
                <a:srgbClr val="FF0000"/>
              </a:solidFill>
            </a:rPr>
            <a:t>индивидуализации </a:t>
          </a:r>
          <a:r>
            <a:rPr lang="ru-RU" sz="1800" b="1" dirty="0" smtClean="0">
              <a:solidFill>
                <a:schemeClr val="tx1"/>
              </a:solidFill>
            </a:rPr>
            <a:t>ее содержания с учетом </a:t>
          </a:r>
          <a:r>
            <a:rPr lang="ru-RU" sz="1800" b="1" dirty="0" smtClean="0">
              <a:solidFill>
                <a:srgbClr val="FF0000"/>
              </a:solidFill>
            </a:rPr>
            <a:t>особенностей и образовательных потребностей </a:t>
          </a:r>
          <a:r>
            <a:rPr lang="ru-RU" sz="1800" b="1" dirty="0" smtClean="0">
              <a:solidFill>
                <a:schemeClr val="tx1"/>
              </a:solidFill>
            </a:rPr>
            <a:t>конкретного обучающегося;</a:t>
          </a:r>
          <a:endParaRPr lang="ru-RU" sz="1800" b="1" dirty="0">
            <a:solidFill>
              <a:schemeClr val="tx1"/>
            </a:solidFill>
          </a:endParaRPr>
        </a:p>
      </dgm:t>
    </dgm:pt>
    <dgm:pt modelId="{A5D58A1C-6B2F-4583-9237-B10CA7785F39}" type="parTrans" cxnId="{AAF9D05D-EB3D-4980-A51A-C5334569D50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1DB592-A68A-476D-BFC5-902816E91933}" type="sibTrans" cxnId="{AAF9D05D-EB3D-4980-A51A-C5334569D50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C1F9A1-8AF7-40EA-B87C-EB48E428AC64}" type="pres">
      <dgm:prSet presAssocID="{BAE0FAD9-BA58-4B7F-8C34-1E15AA90DE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995FDD-E586-4DAA-85F2-A8B44A269247}" type="pres">
      <dgm:prSet presAssocID="{4EEEA3C6-3CBF-4578-9B9F-33D11480E0D5}" presName="parentText" presStyleLbl="node1" presStyleIdx="0" presStyleCnt="1" custScaleY="1018623" custLinFactNeighborX="2381" custLinFactNeighborY="27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A47BCC-E0D0-4ADD-9170-4BE9376EB5A5}" type="presOf" srcId="{BAE0FAD9-BA58-4B7F-8C34-1E15AA90DE0B}" destId="{83C1F9A1-8AF7-40EA-B87C-EB48E428AC64}" srcOrd="0" destOrd="0" presId="urn:microsoft.com/office/officeart/2005/8/layout/vList2"/>
    <dgm:cxn modelId="{AAF9D05D-EB3D-4980-A51A-C5334569D508}" srcId="{BAE0FAD9-BA58-4B7F-8C34-1E15AA90DE0B}" destId="{4EEEA3C6-3CBF-4578-9B9F-33D11480E0D5}" srcOrd="0" destOrd="0" parTransId="{A5D58A1C-6B2F-4583-9237-B10CA7785F39}" sibTransId="{0A1DB592-A68A-476D-BFC5-902816E91933}"/>
    <dgm:cxn modelId="{93209BBC-A1E3-4BF7-BFF1-8717F77C5992}" type="presOf" srcId="{4EEEA3C6-3CBF-4578-9B9F-33D11480E0D5}" destId="{7B995FDD-E586-4DAA-85F2-A8B44A269247}" srcOrd="0" destOrd="0" presId="urn:microsoft.com/office/officeart/2005/8/layout/vList2"/>
    <dgm:cxn modelId="{0BF63121-6E60-4C00-BF23-42D22D934790}" type="presParOf" srcId="{83C1F9A1-8AF7-40EA-B87C-EB48E428AC64}" destId="{7B995FDD-E586-4DAA-85F2-A8B44A2692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432AF2-4175-4382-9951-C8C72DCD75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42DC5F-4DE3-4DF7-B691-2060EB74E06E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28) </a:t>
          </a:r>
          <a:r>
            <a:rPr lang="ru-RU" sz="1800" b="1" dirty="0" smtClean="0">
              <a:solidFill>
                <a:schemeClr val="accent2">
                  <a:lumMod val="75000"/>
                </a:schemeClr>
              </a:solidFill>
            </a:rPr>
            <a:t>адаптированная образовательная программа </a:t>
          </a:r>
          <a:r>
            <a:rPr lang="ru-RU" sz="1800" b="1" dirty="0" smtClean="0">
              <a:solidFill>
                <a:schemeClr val="tx1"/>
              </a:solidFill>
            </a:rPr>
            <a:t>- образовательная программа, адаптированная для обучения лиц с ограниченными возможностями здоровья с учетом </a:t>
          </a:r>
          <a:r>
            <a:rPr lang="ru-RU" sz="1800" b="1" dirty="0" smtClean="0">
              <a:solidFill>
                <a:srgbClr val="FF0000"/>
              </a:solidFill>
            </a:rPr>
            <a:t>особенностей их психофизического развития, индивидуальных возможностей </a:t>
          </a:r>
          <a:r>
            <a:rPr lang="ru-RU" sz="1800" b="1" dirty="0" smtClean="0">
              <a:solidFill>
                <a:schemeClr val="tx1"/>
              </a:solidFill>
            </a:rPr>
            <a:t>и при необходимости обеспечивающая коррекцию нарушений развития и социальную адаптацию указанных лиц;</a:t>
          </a:r>
          <a:endParaRPr lang="ru-RU" sz="1800" b="1" dirty="0">
            <a:solidFill>
              <a:schemeClr val="tx1"/>
            </a:solidFill>
          </a:endParaRPr>
        </a:p>
      </dgm:t>
    </dgm:pt>
    <dgm:pt modelId="{3662D302-BEE1-4948-A919-A611D9A8B810}" type="parTrans" cxnId="{C2EF07F9-8FBF-4250-9B07-B3CFD26543A8}">
      <dgm:prSet/>
      <dgm:spPr/>
      <dgm:t>
        <a:bodyPr/>
        <a:lstStyle/>
        <a:p>
          <a:endParaRPr lang="ru-RU"/>
        </a:p>
      </dgm:t>
    </dgm:pt>
    <dgm:pt modelId="{7E7D4781-0881-411E-AB61-6F80CCDAAC52}" type="sibTrans" cxnId="{C2EF07F9-8FBF-4250-9B07-B3CFD26543A8}">
      <dgm:prSet/>
      <dgm:spPr/>
      <dgm:t>
        <a:bodyPr/>
        <a:lstStyle/>
        <a:p>
          <a:endParaRPr lang="ru-RU"/>
        </a:p>
      </dgm:t>
    </dgm:pt>
    <dgm:pt modelId="{D94183BF-B4E4-47DD-A6FF-0B9C950240F5}" type="pres">
      <dgm:prSet presAssocID="{A6432AF2-4175-4382-9951-C8C72DCD75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4F3E6-B7BA-421F-A942-2EC4FC7E65B1}" type="pres">
      <dgm:prSet presAssocID="{7042DC5F-4DE3-4DF7-B691-2060EB74E06E}" presName="parentText" presStyleLbl="node1" presStyleIdx="0" presStyleCnt="1" custScaleY="753781" custLinFactNeighborX="-15873" custLinFactNeighborY="-794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CE1CA4-7CDE-42C9-B55A-95486D688AA7}" type="presOf" srcId="{7042DC5F-4DE3-4DF7-B691-2060EB74E06E}" destId="{97A4F3E6-B7BA-421F-A942-2EC4FC7E65B1}" srcOrd="0" destOrd="0" presId="urn:microsoft.com/office/officeart/2005/8/layout/vList2"/>
    <dgm:cxn modelId="{C2EF07F9-8FBF-4250-9B07-B3CFD26543A8}" srcId="{A6432AF2-4175-4382-9951-C8C72DCD75E0}" destId="{7042DC5F-4DE3-4DF7-B691-2060EB74E06E}" srcOrd="0" destOrd="0" parTransId="{3662D302-BEE1-4948-A919-A611D9A8B810}" sibTransId="{7E7D4781-0881-411E-AB61-6F80CCDAAC52}"/>
    <dgm:cxn modelId="{6836DD77-92C1-4D8C-800D-FDFEFDB05BC6}" type="presOf" srcId="{A6432AF2-4175-4382-9951-C8C72DCD75E0}" destId="{D94183BF-B4E4-47DD-A6FF-0B9C950240F5}" srcOrd="0" destOrd="0" presId="urn:microsoft.com/office/officeart/2005/8/layout/vList2"/>
    <dgm:cxn modelId="{DF68C116-6CD9-4BC8-BF31-9CCD97D028AF}" type="presParOf" srcId="{D94183BF-B4E4-47DD-A6FF-0B9C950240F5}" destId="{97A4F3E6-B7BA-421F-A942-2EC4FC7E65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5092E9-F9AD-4973-9DE1-9D8661E071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DEDB02-4AA6-45B3-806E-F0115EEEDA62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ru-RU" sz="2000" b="1" i="1" dirty="0" smtClean="0">
              <a:solidFill>
                <a:schemeClr val="tx1"/>
              </a:solidFill>
            </a:rPr>
            <a:t>ФЗ «Об образовании в РФ»</a:t>
          </a:r>
        </a:p>
        <a:p>
          <a:pPr rtl="0"/>
          <a:r>
            <a:rPr lang="ru-RU" sz="2000" b="1" dirty="0" smtClean="0">
              <a:solidFill>
                <a:srgbClr val="FF0000"/>
              </a:solidFill>
            </a:rPr>
            <a:t>Глава 1. Общие положения</a:t>
          </a:r>
        </a:p>
        <a:p>
          <a:pPr rtl="0"/>
          <a:r>
            <a:rPr lang="ru-RU" sz="2000" b="1" dirty="0" smtClean="0">
              <a:solidFill>
                <a:srgbClr val="FF0000"/>
              </a:solidFill>
            </a:rPr>
            <a:t>Статья 2</a:t>
          </a:r>
          <a:endParaRPr lang="ru-RU" sz="2000" dirty="0">
            <a:solidFill>
              <a:schemeClr val="tx1"/>
            </a:solidFill>
          </a:endParaRPr>
        </a:p>
      </dgm:t>
    </dgm:pt>
    <dgm:pt modelId="{6328815F-3AE3-427B-A56E-0CDCC5CBC170}" type="parTrans" cxnId="{EBAAEB8E-459D-4421-B2BB-D18535E873CB}">
      <dgm:prSet/>
      <dgm:spPr/>
      <dgm:t>
        <a:bodyPr/>
        <a:lstStyle/>
        <a:p>
          <a:endParaRPr lang="ru-RU"/>
        </a:p>
      </dgm:t>
    </dgm:pt>
    <dgm:pt modelId="{4AB949F5-AF4F-42E6-995F-47E55442D522}" type="sibTrans" cxnId="{EBAAEB8E-459D-4421-B2BB-D18535E873CB}">
      <dgm:prSet/>
      <dgm:spPr/>
      <dgm:t>
        <a:bodyPr/>
        <a:lstStyle/>
        <a:p>
          <a:endParaRPr lang="ru-RU"/>
        </a:p>
      </dgm:t>
    </dgm:pt>
    <dgm:pt modelId="{0D25EE62-AB56-43BD-8BD8-055A078F7304}" type="pres">
      <dgm:prSet presAssocID="{4C5092E9-F9AD-4973-9DE1-9D8661E071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22DFD1-A0FA-4AF4-9447-60CA98BAC8EC}" type="pres">
      <dgm:prSet presAssocID="{26DEDB02-4AA6-45B3-806E-F0115EEEDA6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925822-DA6E-4DD5-8AA4-6F1747D4114E}" type="presOf" srcId="{4C5092E9-F9AD-4973-9DE1-9D8661E07103}" destId="{0D25EE62-AB56-43BD-8BD8-055A078F7304}" srcOrd="0" destOrd="0" presId="urn:microsoft.com/office/officeart/2005/8/layout/vList2"/>
    <dgm:cxn modelId="{2C029B46-CA62-42C7-873C-322EB2EF10AC}" type="presOf" srcId="{26DEDB02-4AA6-45B3-806E-F0115EEEDA62}" destId="{4F22DFD1-A0FA-4AF4-9447-60CA98BAC8EC}" srcOrd="0" destOrd="0" presId="urn:microsoft.com/office/officeart/2005/8/layout/vList2"/>
    <dgm:cxn modelId="{EBAAEB8E-459D-4421-B2BB-D18535E873CB}" srcId="{4C5092E9-F9AD-4973-9DE1-9D8661E07103}" destId="{26DEDB02-4AA6-45B3-806E-F0115EEEDA62}" srcOrd="0" destOrd="0" parTransId="{6328815F-3AE3-427B-A56E-0CDCC5CBC170}" sibTransId="{4AB949F5-AF4F-42E6-995F-47E55442D522}"/>
    <dgm:cxn modelId="{04F1387C-F73E-4789-AF5F-67D29C61299E}" type="presParOf" srcId="{0D25EE62-AB56-43BD-8BD8-055A078F7304}" destId="{4F22DFD1-A0FA-4AF4-9447-60CA98BAC8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5092E9-F9AD-4973-9DE1-9D8661E071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DEDB02-4AA6-45B3-806E-F0115EEEDA62}">
      <dgm:prSet/>
      <dgm:spPr/>
      <dgm:t>
        <a:bodyPr/>
        <a:lstStyle/>
        <a:p>
          <a:pPr rtl="0"/>
          <a:r>
            <a:rPr lang="ru-RU" b="1" i="1" dirty="0" smtClean="0">
              <a:solidFill>
                <a:schemeClr val="tx1"/>
              </a:solidFill>
            </a:rPr>
            <a:t>ФЗ «Об образовании в РФ»</a:t>
          </a:r>
        </a:p>
      </dgm:t>
    </dgm:pt>
    <dgm:pt modelId="{6328815F-3AE3-427B-A56E-0CDCC5CBC170}" type="parTrans" cxnId="{EBAAEB8E-459D-4421-B2BB-D18535E873CB}">
      <dgm:prSet/>
      <dgm:spPr/>
      <dgm:t>
        <a:bodyPr/>
        <a:lstStyle/>
        <a:p>
          <a:endParaRPr lang="ru-RU"/>
        </a:p>
      </dgm:t>
    </dgm:pt>
    <dgm:pt modelId="{4AB949F5-AF4F-42E6-995F-47E55442D522}" type="sibTrans" cxnId="{EBAAEB8E-459D-4421-B2BB-D18535E873CB}">
      <dgm:prSet/>
      <dgm:spPr/>
      <dgm:t>
        <a:bodyPr/>
        <a:lstStyle/>
        <a:p>
          <a:endParaRPr lang="ru-RU"/>
        </a:p>
      </dgm:t>
    </dgm:pt>
    <dgm:pt modelId="{0D25EE62-AB56-43BD-8BD8-055A078F7304}" type="pres">
      <dgm:prSet presAssocID="{4C5092E9-F9AD-4973-9DE1-9D8661E071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22DFD1-A0FA-4AF4-9447-60CA98BAC8EC}" type="pres">
      <dgm:prSet presAssocID="{26DEDB02-4AA6-45B3-806E-F0115EEEDA6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F91CF2-0B06-4DB1-86D6-FCF7CA3D67A3}" type="presOf" srcId="{26DEDB02-4AA6-45B3-806E-F0115EEEDA62}" destId="{4F22DFD1-A0FA-4AF4-9447-60CA98BAC8EC}" srcOrd="0" destOrd="0" presId="urn:microsoft.com/office/officeart/2005/8/layout/vList2"/>
    <dgm:cxn modelId="{EBAAEB8E-459D-4421-B2BB-D18535E873CB}" srcId="{4C5092E9-F9AD-4973-9DE1-9D8661E07103}" destId="{26DEDB02-4AA6-45B3-806E-F0115EEEDA62}" srcOrd="0" destOrd="0" parTransId="{6328815F-3AE3-427B-A56E-0CDCC5CBC170}" sibTransId="{4AB949F5-AF4F-42E6-995F-47E55442D522}"/>
    <dgm:cxn modelId="{86BCA3CA-B7EC-42EA-A4DD-07C48F586D94}" type="presOf" srcId="{4C5092E9-F9AD-4973-9DE1-9D8661E07103}" destId="{0D25EE62-AB56-43BD-8BD8-055A078F7304}" srcOrd="0" destOrd="0" presId="urn:microsoft.com/office/officeart/2005/8/layout/vList2"/>
    <dgm:cxn modelId="{6D35A828-801E-484F-B9AF-44CE4311F884}" type="presParOf" srcId="{0D25EE62-AB56-43BD-8BD8-055A078F7304}" destId="{4F22DFD1-A0FA-4AF4-9447-60CA98BAC8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0935DD-CDD5-41CF-937E-74913CA2B3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261AD6-ACB7-41CA-9346-571BD3C7A8F4}">
      <dgm:prSet custT="1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Глава 11. </a:t>
          </a:r>
          <a:r>
            <a:rPr lang="ru-RU" sz="1800" b="0" dirty="0" smtClean="0">
              <a:solidFill>
                <a:schemeClr val="tx1"/>
              </a:solidFill>
            </a:rPr>
            <a:t>Особенности реализации некоторых видов образовательных программ и получения образования отдельными категориями обучающихся</a:t>
          </a:r>
          <a:endParaRPr lang="ru-RU" sz="1800" b="0" dirty="0">
            <a:solidFill>
              <a:schemeClr val="tx1"/>
            </a:solidFill>
          </a:endParaRPr>
        </a:p>
      </dgm:t>
    </dgm:pt>
    <dgm:pt modelId="{7DBAAC28-EF87-4877-A1F4-1FA74F432B5F}" type="parTrans" cxnId="{C4802CA4-5D62-42A9-A7DA-A5E0F2A1C9B7}">
      <dgm:prSet/>
      <dgm:spPr/>
      <dgm:t>
        <a:bodyPr/>
        <a:lstStyle/>
        <a:p>
          <a:endParaRPr lang="ru-RU"/>
        </a:p>
      </dgm:t>
    </dgm:pt>
    <dgm:pt modelId="{918B3D0A-0B14-4271-967C-0158D6BA3E65}" type="sibTrans" cxnId="{C4802CA4-5D62-42A9-A7DA-A5E0F2A1C9B7}">
      <dgm:prSet/>
      <dgm:spPr/>
      <dgm:t>
        <a:bodyPr/>
        <a:lstStyle/>
        <a:p>
          <a:endParaRPr lang="ru-RU"/>
        </a:p>
      </dgm:t>
    </dgm:pt>
    <dgm:pt modelId="{3554A4E7-3145-4A14-90C6-F863EF6012BE}" type="pres">
      <dgm:prSet presAssocID="{E50935DD-CDD5-41CF-937E-74913CA2B3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44D574-D621-4573-B403-470BFCCFE0DA}" type="pres">
      <dgm:prSet presAssocID="{36261AD6-ACB7-41CA-9346-571BD3C7A8F4}" presName="parentText" presStyleLbl="node1" presStyleIdx="0" presStyleCnt="1" custScaleY="588005" custLinFactY="-90758" custLinFactNeighborX="-2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802CA4-5D62-42A9-A7DA-A5E0F2A1C9B7}" srcId="{E50935DD-CDD5-41CF-937E-74913CA2B344}" destId="{36261AD6-ACB7-41CA-9346-571BD3C7A8F4}" srcOrd="0" destOrd="0" parTransId="{7DBAAC28-EF87-4877-A1F4-1FA74F432B5F}" sibTransId="{918B3D0A-0B14-4271-967C-0158D6BA3E65}"/>
    <dgm:cxn modelId="{E2E761EE-E731-455E-8C8C-0543A19D0BFA}" type="presOf" srcId="{36261AD6-ACB7-41CA-9346-571BD3C7A8F4}" destId="{2A44D574-D621-4573-B403-470BFCCFE0DA}" srcOrd="0" destOrd="0" presId="urn:microsoft.com/office/officeart/2005/8/layout/vList2"/>
    <dgm:cxn modelId="{3C98C820-37BF-4115-A8EC-E7EAF4BE6D81}" type="presOf" srcId="{E50935DD-CDD5-41CF-937E-74913CA2B344}" destId="{3554A4E7-3145-4A14-90C6-F863EF6012BE}" srcOrd="0" destOrd="0" presId="urn:microsoft.com/office/officeart/2005/8/layout/vList2"/>
    <dgm:cxn modelId="{783580B4-96EF-4FA3-AFFA-216C39519B7F}" type="presParOf" srcId="{3554A4E7-3145-4A14-90C6-F863EF6012BE}" destId="{2A44D574-D621-4573-B403-470BFCCFE0D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432AF2-4175-4382-9951-C8C72DCD75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42DC5F-4DE3-4DF7-B691-2060EB74E06E}">
      <dgm:prSet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ru-RU" sz="1800" b="1" dirty="0" smtClean="0">
              <a:solidFill>
                <a:srgbClr val="FF0000"/>
              </a:solidFill>
            </a:rPr>
            <a:t>Статья</a:t>
          </a:r>
          <a:r>
            <a:rPr lang="ru-RU" sz="1800" dirty="0" smtClean="0">
              <a:solidFill>
                <a:srgbClr val="FF0000"/>
              </a:solidFill>
            </a:rPr>
            <a:t> </a:t>
          </a:r>
          <a:r>
            <a:rPr lang="ru-RU" sz="1800" b="1" dirty="0" smtClean="0">
              <a:solidFill>
                <a:srgbClr val="FF0000"/>
              </a:solidFill>
            </a:rPr>
            <a:t>79</a:t>
          </a:r>
          <a:r>
            <a:rPr lang="ru-RU" sz="1800" dirty="0" smtClean="0">
              <a:solidFill>
                <a:srgbClr val="FF0000"/>
              </a:solidFill>
            </a:rPr>
            <a:t>. Организация получения образования обучающимися с ограниченными возможностями здоровья</a:t>
          </a:r>
          <a:r>
            <a:rPr lang="ru-RU" sz="1800" b="1" dirty="0" smtClean="0">
              <a:solidFill>
                <a:srgbClr val="FF0000"/>
              </a:solidFill>
            </a:rPr>
            <a:t>.</a:t>
          </a:r>
        </a:p>
        <a:p>
          <a:pPr rtl="0"/>
          <a:r>
            <a:rPr lang="ru-RU" sz="1800" b="1" dirty="0" smtClean="0">
              <a:solidFill>
                <a:schemeClr val="tx1"/>
              </a:solidFill>
            </a:rPr>
            <a:t>3. Под </a:t>
          </a:r>
          <a:r>
            <a:rPr lang="ru-RU" sz="2000" b="1" u="sng" dirty="0" smtClean="0">
              <a:solidFill>
                <a:schemeClr val="tx1"/>
              </a:solidFill>
            </a:rPr>
            <a:t>специальными условиями </a:t>
          </a:r>
          <a:r>
            <a:rPr lang="ru-RU" sz="1800" b="1" dirty="0" smtClean="0">
              <a:solidFill>
                <a:schemeClr val="tx1"/>
              </a:solidFill>
            </a:rPr>
            <a:t>для получения образования обучающимися с ограниченными возможностями здоровья в настоящем Федеральном законе понимаются условия обучения, воспитания и развития таких обучающихся, включающие в себя </a:t>
          </a:r>
          <a:r>
            <a:rPr lang="ru-RU" sz="2000" b="1" u="sng" dirty="0" smtClean="0">
              <a:solidFill>
                <a:schemeClr val="tx1"/>
              </a:solidFill>
            </a:rPr>
            <a:t>использование специальных образовательных программ и методов обучения и воспитания, специальных учебников, учебных пособий и дидактических материалов, специальных технических средств обучения коллективного и индивидуального пользования, предоставление услуг ассистента (помощника), оказывающего обучающимся необходимую техническую помощь, проведение групповых и индивидуальных коррекционных занятий, обеспечение доступа в здания организаций, осуществляющих образовательную деятельность, и другие условия, </a:t>
          </a:r>
          <a:r>
            <a:rPr lang="ru-RU" sz="1800" b="1" dirty="0" smtClean="0">
              <a:solidFill>
                <a:schemeClr val="tx1"/>
              </a:solidFill>
            </a:rPr>
            <a:t>без которых невозможно или затруднено освоение образовательных программ обучающимися с ограниченными возможностями здоровья.</a:t>
          </a:r>
          <a:endParaRPr lang="ru-RU" sz="1800" b="1" dirty="0">
            <a:solidFill>
              <a:schemeClr val="tx1"/>
            </a:solidFill>
          </a:endParaRPr>
        </a:p>
      </dgm:t>
    </dgm:pt>
    <dgm:pt modelId="{3662D302-BEE1-4948-A919-A611D9A8B810}" type="parTrans" cxnId="{C2EF07F9-8FBF-4250-9B07-B3CFD26543A8}">
      <dgm:prSet/>
      <dgm:spPr/>
      <dgm:t>
        <a:bodyPr/>
        <a:lstStyle/>
        <a:p>
          <a:endParaRPr lang="ru-RU"/>
        </a:p>
      </dgm:t>
    </dgm:pt>
    <dgm:pt modelId="{7E7D4781-0881-411E-AB61-6F80CCDAAC52}" type="sibTrans" cxnId="{C2EF07F9-8FBF-4250-9B07-B3CFD26543A8}">
      <dgm:prSet/>
      <dgm:spPr/>
      <dgm:t>
        <a:bodyPr/>
        <a:lstStyle/>
        <a:p>
          <a:endParaRPr lang="ru-RU"/>
        </a:p>
      </dgm:t>
    </dgm:pt>
    <dgm:pt modelId="{D94183BF-B4E4-47DD-A6FF-0B9C950240F5}" type="pres">
      <dgm:prSet presAssocID="{A6432AF2-4175-4382-9951-C8C72DCD75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4F3E6-B7BA-421F-A942-2EC4FC7E65B1}" type="pres">
      <dgm:prSet presAssocID="{7042DC5F-4DE3-4DF7-B691-2060EB74E06E}" presName="parentText" presStyleLbl="node1" presStyleIdx="0" presStyleCnt="1" custScaleY="846107" custLinFactNeighborX="-2655" custLinFactNeighborY="-3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E1EBF4-2085-4C27-AA11-6486C24DF191}" type="presOf" srcId="{7042DC5F-4DE3-4DF7-B691-2060EB74E06E}" destId="{97A4F3E6-B7BA-421F-A942-2EC4FC7E65B1}" srcOrd="0" destOrd="0" presId="urn:microsoft.com/office/officeart/2005/8/layout/vList2"/>
    <dgm:cxn modelId="{C2EF07F9-8FBF-4250-9B07-B3CFD26543A8}" srcId="{A6432AF2-4175-4382-9951-C8C72DCD75E0}" destId="{7042DC5F-4DE3-4DF7-B691-2060EB74E06E}" srcOrd="0" destOrd="0" parTransId="{3662D302-BEE1-4948-A919-A611D9A8B810}" sibTransId="{7E7D4781-0881-411E-AB61-6F80CCDAAC52}"/>
    <dgm:cxn modelId="{3C07129A-7104-47B6-A756-B904E30FFB31}" type="presOf" srcId="{A6432AF2-4175-4382-9951-C8C72DCD75E0}" destId="{D94183BF-B4E4-47DD-A6FF-0B9C950240F5}" srcOrd="0" destOrd="0" presId="urn:microsoft.com/office/officeart/2005/8/layout/vList2"/>
    <dgm:cxn modelId="{ADCC6DB8-25D8-4D78-9C6A-D72CDB7002C9}" type="presParOf" srcId="{D94183BF-B4E4-47DD-A6FF-0B9C950240F5}" destId="{97A4F3E6-B7BA-421F-A942-2EC4FC7E65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5092E9-F9AD-4973-9DE1-9D8661E071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DEDB02-4AA6-45B3-806E-F0115EEEDA62}">
      <dgm:prSet/>
      <dgm:spPr/>
      <dgm:t>
        <a:bodyPr/>
        <a:lstStyle/>
        <a:p>
          <a:pPr rtl="0"/>
          <a:r>
            <a:rPr lang="ru-RU" b="1" i="1" dirty="0" smtClean="0">
              <a:solidFill>
                <a:schemeClr val="tx1"/>
              </a:solidFill>
            </a:rPr>
            <a:t>ФЗ «Об образовании в РФ»</a:t>
          </a:r>
        </a:p>
      </dgm:t>
    </dgm:pt>
    <dgm:pt modelId="{6328815F-3AE3-427B-A56E-0CDCC5CBC170}" type="parTrans" cxnId="{EBAAEB8E-459D-4421-B2BB-D18535E873CB}">
      <dgm:prSet/>
      <dgm:spPr/>
      <dgm:t>
        <a:bodyPr/>
        <a:lstStyle/>
        <a:p>
          <a:endParaRPr lang="ru-RU"/>
        </a:p>
      </dgm:t>
    </dgm:pt>
    <dgm:pt modelId="{4AB949F5-AF4F-42E6-995F-47E55442D522}" type="sibTrans" cxnId="{EBAAEB8E-459D-4421-B2BB-D18535E873CB}">
      <dgm:prSet/>
      <dgm:spPr/>
      <dgm:t>
        <a:bodyPr/>
        <a:lstStyle/>
        <a:p>
          <a:endParaRPr lang="ru-RU"/>
        </a:p>
      </dgm:t>
    </dgm:pt>
    <dgm:pt modelId="{0D25EE62-AB56-43BD-8BD8-055A078F7304}" type="pres">
      <dgm:prSet presAssocID="{4C5092E9-F9AD-4973-9DE1-9D8661E071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22DFD1-A0FA-4AF4-9447-60CA98BAC8EC}" type="pres">
      <dgm:prSet presAssocID="{26DEDB02-4AA6-45B3-806E-F0115EEEDA6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1CE948-E454-46A1-82DB-8653020161EB}" type="presOf" srcId="{26DEDB02-4AA6-45B3-806E-F0115EEEDA62}" destId="{4F22DFD1-A0FA-4AF4-9447-60CA98BAC8EC}" srcOrd="0" destOrd="0" presId="urn:microsoft.com/office/officeart/2005/8/layout/vList2"/>
    <dgm:cxn modelId="{EBAAEB8E-459D-4421-B2BB-D18535E873CB}" srcId="{4C5092E9-F9AD-4973-9DE1-9D8661E07103}" destId="{26DEDB02-4AA6-45B3-806E-F0115EEEDA62}" srcOrd="0" destOrd="0" parTransId="{6328815F-3AE3-427B-A56E-0CDCC5CBC170}" sibTransId="{4AB949F5-AF4F-42E6-995F-47E55442D522}"/>
    <dgm:cxn modelId="{B98C1D5A-9279-499A-8D6E-F45118E47D99}" type="presOf" srcId="{4C5092E9-F9AD-4973-9DE1-9D8661E07103}" destId="{0D25EE62-AB56-43BD-8BD8-055A078F7304}" srcOrd="0" destOrd="0" presId="urn:microsoft.com/office/officeart/2005/8/layout/vList2"/>
    <dgm:cxn modelId="{169BAAB6-62EE-4B42-93EB-2EF3A085FC46}" type="presParOf" srcId="{0D25EE62-AB56-43BD-8BD8-055A078F7304}" destId="{4F22DFD1-A0FA-4AF4-9447-60CA98BAC8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44D574-D621-4573-B403-470BFCCFE0DA}">
      <dsp:nvSpPr>
        <dsp:cNvPr id="0" name=""/>
        <dsp:cNvSpPr/>
      </dsp:nvSpPr>
      <dsp:spPr>
        <a:xfrm>
          <a:off x="0" y="0"/>
          <a:ext cx="3810000" cy="2131516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27) </a:t>
          </a:r>
          <a:r>
            <a:rPr lang="ru-RU" sz="1800" b="1" kern="1200" dirty="0" smtClean="0">
              <a:solidFill>
                <a:schemeClr val="accent2">
                  <a:lumMod val="75000"/>
                </a:schemeClr>
              </a:solidFill>
            </a:rPr>
            <a:t>инклюзивное образование </a:t>
          </a:r>
          <a:r>
            <a:rPr lang="ru-RU" sz="1800" b="1" kern="1200" dirty="0" smtClean="0">
              <a:solidFill>
                <a:schemeClr val="tx1"/>
              </a:solidFill>
            </a:rPr>
            <a:t>- обеспечение </a:t>
          </a:r>
          <a:r>
            <a:rPr lang="ru-RU" sz="1800" b="1" kern="1200" dirty="0" smtClean="0">
              <a:solidFill>
                <a:srgbClr val="FF0000"/>
              </a:solidFill>
            </a:rPr>
            <a:t>равного доступа </a:t>
          </a:r>
          <a:r>
            <a:rPr lang="ru-RU" sz="1800" b="1" kern="1200" dirty="0" smtClean="0">
              <a:solidFill>
                <a:schemeClr val="tx1"/>
              </a:solidFill>
            </a:rPr>
            <a:t>к образованию для всех обучающихся с учетом разнообразия </a:t>
          </a:r>
          <a:r>
            <a:rPr lang="ru-RU" sz="1800" b="1" kern="1200" dirty="0" smtClean="0">
              <a:solidFill>
                <a:srgbClr val="FF0000"/>
              </a:solidFill>
            </a:rPr>
            <a:t>особых образовательных потребностей </a:t>
          </a:r>
          <a:r>
            <a:rPr lang="ru-RU" sz="1800" b="1" kern="1200" dirty="0" smtClean="0">
              <a:solidFill>
                <a:schemeClr val="tx1"/>
              </a:solidFill>
            </a:rPr>
            <a:t>и индивидуальных возможностей;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0"/>
        <a:ext cx="3810000" cy="213151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44D574-D621-4573-B403-470BFCCFE0DA}">
      <dsp:nvSpPr>
        <dsp:cNvPr id="0" name=""/>
        <dsp:cNvSpPr/>
      </dsp:nvSpPr>
      <dsp:spPr>
        <a:xfrm>
          <a:off x="0" y="0"/>
          <a:ext cx="3810000" cy="1522511"/>
        </a:xfrm>
        <a:prstGeom prst="roundRect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Глава 11. </a:t>
          </a:r>
          <a:r>
            <a:rPr lang="ru-RU" sz="1800" b="0" kern="1200" dirty="0" smtClean="0">
              <a:solidFill>
                <a:schemeClr val="tx1"/>
              </a:solidFill>
            </a:rPr>
            <a:t>Особенности реализации некоторых видов образовательных программ и получения образования отдельными категориями обучающихся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0" y="0"/>
        <a:ext cx="3810000" cy="152251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A4F3E6-B7BA-421F-A942-2EC4FC7E65B1}">
      <dsp:nvSpPr>
        <dsp:cNvPr id="0" name=""/>
        <dsp:cNvSpPr/>
      </dsp:nvSpPr>
      <dsp:spPr>
        <a:xfrm>
          <a:off x="0" y="0"/>
          <a:ext cx="9144000" cy="4948163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dirty="0" smtClean="0">
              <a:solidFill>
                <a:srgbClr val="FF0000"/>
              </a:solidFill>
            </a:rPr>
            <a:t>Статья</a:t>
          </a:r>
          <a:r>
            <a:rPr lang="ru-RU" sz="1900" kern="1200" dirty="0" smtClean="0">
              <a:solidFill>
                <a:srgbClr val="FF0000"/>
              </a:solidFill>
            </a:rPr>
            <a:t> 79. Организация получения образования обучающимися с ограниченными возможностями здоровья</a:t>
          </a:r>
          <a:r>
            <a:rPr lang="ru-RU" sz="1900" b="1" kern="1200" dirty="0" smtClean="0">
              <a:solidFill>
                <a:srgbClr val="FF0000"/>
              </a:solidFill>
            </a:rPr>
            <a:t>.</a:t>
          </a:r>
        </a:p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900" b="1" kern="1200" dirty="0" smtClean="0">
            <a:solidFill>
              <a:schemeClr val="tx1"/>
            </a:solidFill>
          </a:endParaRPr>
        </a:p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4. Образование обучающихся с ограниченными возможностями здоровья может быть организовано как </a:t>
          </a:r>
          <a:r>
            <a:rPr lang="ru-RU" sz="1900" b="1" kern="1200" dirty="0" smtClean="0">
              <a:solidFill>
                <a:srgbClr val="FF0000"/>
              </a:solidFill>
            </a:rPr>
            <a:t>совместно с другими обучающимися</a:t>
          </a:r>
          <a:r>
            <a:rPr lang="ru-RU" sz="1900" b="1" kern="1200" dirty="0" smtClean="0">
              <a:solidFill>
                <a:schemeClr val="tx1"/>
              </a:solidFill>
            </a:rPr>
            <a:t>, так и </a:t>
          </a:r>
          <a:r>
            <a:rPr lang="ru-RU" sz="1900" b="1" u="sng" kern="1200" dirty="0" smtClean="0">
              <a:solidFill>
                <a:schemeClr val="tx1"/>
              </a:solidFill>
            </a:rPr>
            <a:t>в отдельных классах, группах </a:t>
          </a:r>
          <a:r>
            <a:rPr lang="ru-RU" sz="1900" b="1" kern="1200" dirty="0" smtClean="0">
              <a:solidFill>
                <a:schemeClr val="tx1"/>
              </a:solidFill>
            </a:rPr>
            <a:t>или </a:t>
          </a:r>
          <a:r>
            <a:rPr lang="ru-RU" sz="1900" b="1" u="sng" kern="1200" dirty="0" smtClean="0">
              <a:solidFill>
                <a:srgbClr val="FF0000"/>
              </a:solidFill>
              <a:hlinkClick xmlns:r="http://schemas.openxmlformats.org/officeDocument/2006/relationships" r:id="" action="ppaction://hlinkfile"/>
            </a:rPr>
            <a:t>в отдельных организациях</a:t>
          </a:r>
          <a:r>
            <a:rPr lang="ru-RU" sz="1900" b="1" kern="1200" dirty="0" smtClean="0">
              <a:solidFill>
                <a:schemeClr val="tx1"/>
              </a:solidFill>
            </a:rPr>
            <a:t>, осуществляющих образовательную деятельность.</a:t>
          </a:r>
        </a:p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900" b="1" kern="1200" dirty="0" smtClean="0">
            <a:solidFill>
              <a:schemeClr val="tx1"/>
            </a:solidFill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5. </a:t>
          </a:r>
          <a:r>
            <a:rPr lang="ru-RU" sz="1900" b="1" kern="1200" dirty="0" smtClean="0">
              <a:solidFill>
                <a:srgbClr val="FF0000"/>
              </a:solidFill>
            </a:rPr>
            <a:t>Отдельные организации</a:t>
          </a:r>
          <a:r>
            <a:rPr lang="ru-RU" sz="1900" b="1" kern="1200" dirty="0" smtClean="0">
              <a:solidFill>
                <a:schemeClr val="tx1"/>
              </a:solidFill>
            </a:rPr>
            <a:t>, осуществляющие образовательную деятельность по адаптированным основным общеобразовательным программам, создаются органами государственной власти субъектов Российской Федерации для </a:t>
          </a:r>
          <a:r>
            <a:rPr lang="ru-RU" sz="1900" b="1" kern="1200" dirty="0" smtClean="0">
              <a:solidFill>
                <a:srgbClr val="FF0000"/>
              </a:solidFill>
            </a:rPr>
            <a:t>глухих, слабослышащих, позднооглохших</a:t>
          </a:r>
          <a:r>
            <a:rPr lang="ru-RU" sz="1900" b="1" kern="1200" dirty="0" smtClean="0">
              <a:solidFill>
                <a:schemeClr val="tx1"/>
              </a:solidFill>
            </a:rPr>
            <a:t>, </a:t>
          </a:r>
          <a:r>
            <a:rPr lang="ru-RU" sz="1900" b="1" kern="1200" dirty="0" smtClean="0">
              <a:solidFill>
                <a:srgbClr val="FFFF00"/>
              </a:solidFill>
            </a:rPr>
            <a:t>слепых, слабовидящих</a:t>
          </a:r>
          <a:r>
            <a:rPr lang="ru-RU" sz="1900" b="1" kern="1200" dirty="0" smtClean="0">
              <a:solidFill>
                <a:schemeClr val="tx1"/>
              </a:solidFill>
            </a:rPr>
            <a:t>, с тяжелыми нарушениями речи, </a:t>
          </a:r>
          <a:r>
            <a:rPr lang="ru-RU" sz="1900" b="1" kern="1200" dirty="0" smtClean="0">
              <a:solidFill>
                <a:srgbClr val="C00000"/>
              </a:solidFill>
            </a:rPr>
            <a:t>с нарушениями опорно-двигательного аппарата,</a:t>
          </a:r>
          <a:r>
            <a:rPr lang="ru-RU" sz="1900" b="1" kern="1200" dirty="0" smtClean="0">
              <a:solidFill>
                <a:schemeClr val="tx1"/>
              </a:solidFill>
            </a:rPr>
            <a:t> </a:t>
          </a:r>
          <a:r>
            <a:rPr lang="ru-RU" sz="1900" b="1" kern="1200" dirty="0" smtClean="0">
              <a:solidFill>
                <a:srgbClr val="7030A0"/>
              </a:solidFill>
            </a:rPr>
            <a:t>с задержкой психического развития</a:t>
          </a:r>
          <a:r>
            <a:rPr lang="ru-RU" sz="1900" b="1" kern="1200" dirty="0" smtClean="0">
              <a:solidFill>
                <a:schemeClr val="tx1"/>
              </a:solidFill>
            </a:rPr>
            <a:t>, </a:t>
          </a:r>
          <a:r>
            <a:rPr lang="ru-RU" sz="1900" b="1" kern="1200" dirty="0" smtClean="0">
              <a:solidFill>
                <a:srgbClr val="00B050"/>
              </a:solidFill>
            </a:rPr>
            <a:t>с умственной отсталостью</a:t>
          </a:r>
          <a:r>
            <a:rPr lang="ru-RU" sz="1900" b="1" kern="1200" dirty="0" smtClean="0">
              <a:solidFill>
                <a:srgbClr val="FF0066"/>
              </a:solidFill>
            </a:rPr>
            <a:t>, с расстройствами аутистического спектра</a:t>
          </a:r>
          <a:r>
            <a:rPr lang="ru-RU" sz="1900" b="1" kern="1200" dirty="0" smtClean="0">
              <a:solidFill>
                <a:schemeClr val="tx1"/>
              </a:solidFill>
            </a:rPr>
            <a:t>, со </a:t>
          </a:r>
          <a:r>
            <a:rPr lang="ru-RU" sz="1900" b="1" u="sng" kern="1200" dirty="0" smtClean="0">
              <a:solidFill>
                <a:srgbClr val="FF0000"/>
              </a:solidFill>
            </a:rPr>
            <a:t>сложными дефектами </a:t>
          </a:r>
          <a:r>
            <a:rPr lang="ru-RU" sz="1900" b="1" kern="1200" dirty="0" smtClean="0">
              <a:solidFill>
                <a:schemeClr val="tx1"/>
              </a:solidFill>
            </a:rPr>
            <a:t>и других обучающихся с ограниченными возможностями здоровья.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0" y="0"/>
        <a:ext cx="9144000" cy="4948163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22DFD1-A0FA-4AF4-9447-60CA98BAC8EC}">
      <dsp:nvSpPr>
        <dsp:cNvPr id="0" name=""/>
        <dsp:cNvSpPr/>
      </dsp:nvSpPr>
      <dsp:spPr>
        <a:xfrm>
          <a:off x="0" y="12164"/>
          <a:ext cx="4495800" cy="104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smtClean="0">
              <a:solidFill>
                <a:schemeClr val="tx1"/>
              </a:solidFill>
            </a:rPr>
            <a:t>ФЗ «Об образовании в РФ»</a:t>
          </a:r>
        </a:p>
      </dsp:txBody>
      <dsp:txXfrm>
        <a:off x="0" y="12164"/>
        <a:ext cx="4495800" cy="104247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44D574-D621-4573-B403-470BFCCFE0DA}">
      <dsp:nvSpPr>
        <dsp:cNvPr id="0" name=""/>
        <dsp:cNvSpPr/>
      </dsp:nvSpPr>
      <dsp:spPr>
        <a:xfrm>
          <a:off x="0" y="1488"/>
          <a:ext cx="3810000" cy="1522511"/>
        </a:xfrm>
        <a:prstGeom prst="roundRect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Глава 11. </a:t>
          </a:r>
          <a:r>
            <a:rPr lang="ru-RU" sz="1800" b="0" kern="1200" dirty="0" smtClean="0">
              <a:solidFill>
                <a:schemeClr val="tx1"/>
              </a:solidFill>
            </a:rPr>
            <a:t>Особенности реализации некоторых видов образовательных программ и получения образования отдельными категориями обучающихся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0" y="1488"/>
        <a:ext cx="3810000" cy="1522511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A4F3E6-B7BA-421F-A942-2EC4FC7E65B1}">
      <dsp:nvSpPr>
        <dsp:cNvPr id="0" name=""/>
        <dsp:cNvSpPr/>
      </dsp:nvSpPr>
      <dsp:spPr>
        <a:xfrm>
          <a:off x="0" y="148380"/>
          <a:ext cx="8610600" cy="434742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Статья</a:t>
          </a:r>
          <a:r>
            <a:rPr lang="ru-RU" sz="2000" kern="1200" dirty="0" smtClean="0">
              <a:solidFill>
                <a:srgbClr val="FF0000"/>
              </a:solidFill>
            </a:rPr>
            <a:t> 79. Организация получения образования обучающимися с ограниченными возможностями здоровья</a:t>
          </a:r>
          <a:r>
            <a:rPr lang="ru-RU" sz="2000" b="1" kern="1200" dirty="0" smtClean="0">
              <a:solidFill>
                <a:srgbClr val="FF0000"/>
              </a:solidFill>
            </a:rPr>
            <a:t>.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</a:endParaRP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12. Государство в лице уполномоченных им органов государственной власти Российской Федерации и органов государственной власти субъектов Российской Федерации </a:t>
          </a:r>
          <a:r>
            <a:rPr lang="ru-RU" sz="2000" b="1" kern="1200" dirty="0" smtClean="0">
              <a:solidFill>
                <a:srgbClr val="FF0000"/>
              </a:solidFill>
            </a:rPr>
            <a:t>обеспечивает подготовку </a:t>
          </a:r>
          <a:r>
            <a:rPr lang="ru-RU" sz="2000" b="1" kern="1200" dirty="0" smtClean="0">
              <a:solidFill>
                <a:srgbClr val="FF0000"/>
              </a:solidFill>
              <a:hlinkClick xmlns:r="http://schemas.openxmlformats.org/officeDocument/2006/relationships" r:id="" action="ppaction://hlinkfile"/>
            </a:rPr>
            <a:t>педагогических работников</a:t>
          </a:r>
          <a:r>
            <a:rPr lang="ru-RU" sz="2000" b="1" kern="1200" dirty="0" smtClean="0">
              <a:solidFill>
                <a:schemeClr val="tx1"/>
              </a:solidFill>
            </a:rPr>
            <a:t>, владеющих специальными педагогическими подходами и методами обучения и воспитания обучающихся с ограниченными возможностями здоровья, и </a:t>
          </a:r>
          <a:r>
            <a:rPr lang="ru-RU" sz="2000" b="1" kern="1200" dirty="0" smtClean="0">
              <a:solidFill>
                <a:srgbClr val="FF0000"/>
              </a:solidFill>
            </a:rPr>
            <a:t>содействует привлечению таких работников в организации</a:t>
          </a:r>
          <a:r>
            <a:rPr lang="ru-RU" sz="2000" b="1" kern="1200" dirty="0" smtClean="0">
              <a:solidFill>
                <a:schemeClr val="tx1"/>
              </a:solidFill>
            </a:rPr>
            <a:t>, осуществляющие образовательную деятельность.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148380"/>
        <a:ext cx="8610600" cy="434742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A4F3E6-B7BA-421F-A942-2EC4FC7E65B1}">
      <dsp:nvSpPr>
        <dsp:cNvPr id="0" name=""/>
        <dsp:cNvSpPr/>
      </dsp:nvSpPr>
      <dsp:spPr>
        <a:xfrm>
          <a:off x="0" y="0"/>
          <a:ext cx="4618856" cy="486152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28</a:t>
          </a:r>
          <a:r>
            <a:rPr lang="ru-RU" sz="2400" b="1" kern="1200" dirty="0" smtClean="0">
              <a:solidFill>
                <a:srgbClr val="FF0000"/>
              </a:solidFill>
            </a:rPr>
            <a:t>) адаптированная образовательная программа </a:t>
          </a:r>
          <a:r>
            <a:rPr lang="ru-RU" sz="2400" b="1" kern="1200" dirty="0" smtClean="0">
              <a:solidFill>
                <a:schemeClr val="tx1"/>
              </a:solidFill>
            </a:rPr>
            <a:t>- образовательная программа, адаптированная для обучения лиц с ограниченными возможностями здоровья с учетом </a:t>
          </a:r>
          <a:r>
            <a:rPr lang="ru-RU" sz="2400" b="1" kern="1200" dirty="0" smtClean="0">
              <a:solidFill>
                <a:srgbClr val="FF0000"/>
              </a:solidFill>
            </a:rPr>
            <a:t>особенностей их психофизического развития, индивидуальных возможностей </a:t>
          </a:r>
          <a:r>
            <a:rPr lang="ru-RU" sz="2400" b="1" kern="1200" dirty="0" smtClean="0">
              <a:solidFill>
                <a:schemeClr val="tx1"/>
              </a:solidFill>
            </a:rPr>
            <a:t>и при необходимости обеспечивающая </a:t>
          </a:r>
          <a:r>
            <a:rPr lang="ru-RU" sz="2400" b="1" u="sng" kern="1200" dirty="0" smtClean="0">
              <a:solidFill>
                <a:srgbClr val="FF3300"/>
              </a:solidFill>
            </a:rPr>
            <a:t>коррекцию нарушений развития </a:t>
          </a:r>
          <a:r>
            <a:rPr lang="ru-RU" sz="2400" b="1" kern="1200" dirty="0" smtClean="0">
              <a:solidFill>
                <a:srgbClr val="FF3300"/>
              </a:solidFill>
            </a:rPr>
            <a:t>и </a:t>
          </a:r>
          <a:r>
            <a:rPr lang="ru-RU" sz="2400" b="1" u="sng" kern="1200" dirty="0" smtClean="0">
              <a:solidFill>
                <a:srgbClr val="FF3300"/>
              </a:solidFill>
            </a:rPr>
            <a:t>социальную адаптацию </a:t>
          </a:r>
          <a:r>
            <a:rPr lang="ru-RU" sz="2400" b="1" kern="1200" dirty="0" smtClean="0">
              <a:solidFill>
                <a:schemeClr val="tx1"/>
              </a:solidFill>
            </a:rPr>
            <a:t>указанных лиц;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0" y="0"/>
        <a:ext cx="4618856" cy="4861527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22DFD1-A0FA-4AF4-9447-60CA98BAC8EC}">
      <dsp:nvSpPr>
        <dsp:cNvPr id="0" name=""/>
        <dsp:cNvSpPr/>
      </dsp:nvSpPr>
      <dsp:spPr>
        <a:xfrm>
          <a:off x="0" y="57209"/>
          <a:ext cx="4114800" cy="95238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solidFill>
                <a:schemeClr val="tx1"/>
              </a:solidFill>
            </a:rPr>
            <a:t>ФЗ «Об образовании в РФ»</a:t>
          </a: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2">
                  <a:lumMod val="75000"/>
                </a:schemeClr>
              </a:solidFill>
            </a:rPr>
            <a:t>Глава 1. Общие положения</a:t>
          </a:r>
          <a:endParaRPr lang="ru-RU" sz="2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57209"/>
        <a:ext cx="4114800" cy="95238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44D574-D621-4573-B403-470BFCCFE0DA}">
      <dsp:nvSpPr>
        <dsp:cNvPr id="0" name=""/>
        <dsp:cNvSpPr/>
      </dsp:nvSpPr>
      <dsp:spPr>
        <a:xfrm>
          <a:off x="0" y="0"/>
          <a:ext cx="3810000" cy="1610457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С</a:t>
          </a: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татья 2. Основные понятия, используемые в  настоящем Федеральном законе </a:t>
          </a:r>
          <a:endParaRPr lang="ru-RU" sz="2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0"/>
        <a:ext cx="3810000" cy="1610457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4F964F-8A7C-4FBD-8C30-B4F9999B6001}">
      <dsp:nvSpPr>
        <dsp:cNvPr id="0" name=""/>
        <dsp:cNvSpPr/>
      </dsp:nvSpPr>
      <dsp:spPr>
        <a:xfrm>
          <a:off x="0" y="260740"/>
          <a:ext cx="3754760" cy="415903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16) </a:t>
          </a:r>
          <a:r>
            <a:rPr lang="ru-RU" sz="2100" b="1" kern="1200" dirty="0" smtClean="0">
              <a:solidFill>
                <a:srgbClr val="FF0000"/>
              </a:solidFill>
            </a:rPr>
            <a:t>обучающийся с ограниченными возможностями здоровья </a:t>
          </a:r>
          <a:r>
            <a:rPr lang="ru-RU" sz="2100" b="1" kern="1200" dirty="0" smtClean="0">
              <a:solidFill>
                <a:schemeClr val="tx1"/>
              </a:solidFill>
            </a:rPr>
            <a:t>- физическое лицо, имеющее недостатки в физическом и (или) психологическом развитии, </a:t>
          </a:r>
          <a:r>
            <a:rPr lang="ru-RU" sz="2100" b="1" kern="1200" dirty="0" smtClean="0">
              <a:solidFill>
                <a:srgbClr val="FF0000"/>
              </a:solidFill>
            </a:rPr>
            <a:t>подтвержденные психолого-медико-педагогической комиссией </a:t>
          </a:r>
          <a:r>
            <a:rPr lang="ru-RU" sz="2100" b="1" kern="1200" dirty="0" smtClean="0">
              <a:solidFill>
                <a:schemeClr val="tx1"/>
              </a:solidFill>
            </a:rPr>
            <a:t>и препятствующие получению образования без создания </a:t>
          </a:r>
          <a:r>
            <a:rPr lang="ru-RU" sz="2100" b="1" kern="1200" dirty="0" smtClean="0">
              <a:solidFill>
                <a:srgbClr val="FF0000"/>
              </a:solidFill>
            </a:rPr>
            <a:t>специальных условий</a:t>
          </a:r>
          <a:r>
            <a:rPr lang="ru-RU" sz="2100" b="1" kern="1200" dirty="0" smtClean="0">
              <a:solidFill>
                <a:schemeClr val="tx1"/>
              </a:solidFill>
            </a:rPr>
            <a:t>;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0" y="260740"/>
        <a:ext cx="3754760" cy="41590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4F964F-8A7C-4FBD-8C30-B4F9999B6001}">
      <dsp:nvSpPr>
        <dsp:cNvPr id="0" name=""/>
        <dsp:cNvSpPr/>
      </dsp:nvSpPr>
      <dsp:spPr>
        <a:xfrm>
          <a:off x="0" y="1227"/>
          <a:ext cx="4648200" cy="2512144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16</a:t>
          </a:r>
          <a:r>
            <a:rPr lang="ru-RU" sz="1800" b="1" kern="1200" dirty="0" smtClean="0">
              <a:solidFill>
                <a:schemeClr val="tx1"/>
              </a:solidFill>
              <a:hlinkClick xmlns:r="http://schemas.openxmlformats.org/officeDocument/2006/relationships" r:id="" action="ppaction://hlinkfile"/>
            </a:rPr>
            <a:t>) </a:t>
          </a:r>
          <a:r>
            <a:rPr lang="ru-RU" sz="1800" b="1" kern="1200" dirty="0" smtClean="0">
              <a:solidFill>
                <a:schemeClr val="accent2">
                  <a:lumMod val="75000"/>
                </a:schemeClr>
              </a:solidFill>
              <a:hlinkClick xmlns:r="http://schemas.openxmlformats.org/officeDocument/2006/relationships" r:id="" action="ppaction://hlinkfile"/>
            </a:rPr>
            <a:t>обучающийся с ограниченными возможностями здоровья </a:t>
          </a:r>
          <a:r>
            <a:rPr lang="ru-RU" sz="1800" b="1" kern="1200" dirty="0" smtClean="0">
              <a:solidFill>
                <a:schemeClr val="tx1"/>
              </a:solidFill>
            </a:rPr>
            <a:t>- физическое лицо, имеющее недостатки в физическом и (или) психологическом развитии, </a:t>
          </a:r>
          <a:r>
            <a:rPr lang="ru-RU" sz="1800" b="1" u="sng" kern="1200" dirty="0" smtClean="0">
              <a:solidFill>
                <a:srgbClr val="FF0000"/>
              </a:solidFill>
            </a:rPr>
            <a:t>подтвержденные </a:t>
          </a:r>
          <a:r>
            <a:rPr lang="ru-RU" sz="1800" b="1" u="sng" kern="1200" dirty="0" smtClean="0">
              <a:solidFill>
                <a:srgbClr val="FF0000"/>
              </a:solidFill>
              <a:hlinkClick xmlns:r="http://schemas.openxmlformats.org/officeDocument/2006/relationships" r:id="" action="ppaction://hlinkfile"/>
            </a:rPr>
            <a:t>психолого-медико-педагогической комиссией </a:t>
          </a:r>
          <a:r>
            <a:rPr lang="ru-RU" sz="1800" b="1" kern="1200" dirty="0" smtClean="0">
              <a:solidFill>
                <a:schemeClr val="tx1"/>
              </a:solidFill>
            </a:rPr>
            <a:t>и препятствующие получению образования без создания </a:t>
          </a:r>
          <a:r>
            <a:rPr lang="ru-RU" sz="1800" b="1" kern="1200" dirty="0" smtClean="0">
              <a:solidFill>
                <a:srgbClr val="FF0000"/>
              </a:solidFill>
            </a:rPr>
            <a:t>специальных условий</a:t>
          </a:r>
          <a:r>
            <a:rPr lang="ru-RU" sz="1800" b="1" kern="1200" dirty="0" smtClean="0">
              <a:solidFill>
                <a:schemeClr val="tx1"/>
              </a:solidFill>
            </a:rPr>
            <a:t>;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1227"/>
        <a:ext cx="4648200" cy="251214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995FDD-E586-4DAA-85F2-A8B44A269247}">
      <dsp:nvSpPr>
        <dsp:cNvPr id="0" name=""/>
        <dsp:cNvSpPr/>
      </dsp:nvSpPr>
      <dsp:spPr>
        <a:xfrm>
          <a:off x="0" y="3720"/>
          <a:ext cx="3200400" cy="3806279"/>
        </a:xfrm>
        <a:prstGeom prst="roundRect">
          <a:avLst/>
        </a:prstGeom>
        <a:solidFill>
          <a:srgbClr val="E3E8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23) </a:t>
          </a:r>
          <a:r>
            <a:rPr lang="ru-RU" sz="1800" b="1" kern="1200" dirty="0" smtClean="0">
              <a:solidFill>
                <a:schemeClr val="accent2">
                  <a:lumMod val="75000"/>
                </a:schemeClr>
              </a:solidFill>
            </a:rPr>
            <a:t>индивидуальный учебный план </a:t>
          </a:r>
          <a:r>
            <a:rPr lang="ru-RU" sz="1800" b="1" kern="1200" dirty="0" smtClean="0">
              <a:solidFill>
                <a:schemeClr val="tx1"/>
              </a:solidFill>
            </a:rPr>
            <a:t>- учебный план, обеспечивающий освоение образовательной программы на основе </a:t>
          </a:r>
          <a:r>
            <a:rPr lang="ru-RU" sz="1800" b="1" kern="1200" dirty="0" smtClean="0">
              <a:solidFill>
                <a:srgbClr val="FF0000"/>
              </a:solidFill>
            </a:rPr>
            <a:t>индивидуализации </a:t>
          </a:r>
          <a:r>
            <a:rPr lang="ru-RU" sz="1800" b="1" kern="1200" dirty="0" smtClean="0">
              <a:solidFill>
                <a:schemeClr val="tx1"/>
              </a:solidFill>
            </a:rPr>
            <a:t>ее содержания с учетом </a:t>
          </a:r>
          <a:r>
            <a:rPr lang="ru-RU" sz="1800" b="1" kern="1200" dirty="0" smtClean="0">
              <a:solidFill>
                <a:srgbClr val="FF0000"/>
              </a:solidFill>
            </a:rPr>
            <a:t>особенностей и образовательных потребностей </a:t>
          </a:r>
          <a:r>
            <a:rPr lang="ru-RU" sz="1800" b="1" kern="1200" dirty="0" smtClean="0">
              <a:solidFill>
                <a:schemeClr val="tx1"/>
              </a:solidFill>
            </a:rPr>
            <a:t>конкретного обучающегося;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3720"/>
        <a:ext cx="3200400" cy="380627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A4F3E6-B7BA-421F-A942-2EC4FC7E65B1}">
      <dsp:nvSpPr>
        <dsp:cNvPr id="0" name=""/>
        <dsp:cNvSpPr/>
      </dsp:nvSpPr>
      <dsp:spPr>
        <a:xfrm>
          <a:off x="0" y="0"/>
          <a:ext cx="5029199" cy="281664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28) </a:t>
          </a:r>
          <a:r>
            <a:rPr lang="ru-RU" sz="1800" b="1" kern="1200" dirty="0" smtClean="0">
              <a:solidFill>
                <a:schemeClr val="accent2">
                  <a:lumMod val="75000"/>
                </a:schemeClr>
              </a:solidFill>
            </a:rPr>
            <a:t>адаптированная образовательная программа </a:t>
          </a:r>
          <a:r>
            <a:rPr lang="ru-RU" sz="1800" b="1" kern="1200" dirty="0" smtClean="0">
              <a:solidFill>
                <a:schemeClr val="tx1"/>
              </a:solidFill>
            </a:rPr>
            <a:t>- образовательная программа, адаптированная для обучения лиц с ограниченными возможностями здоровья с учетом </a:t>
          </a:r>
          <a:r>
            <a:rPr lang="ru-RU" sz="1800" b="1" kern="1200" dirty="0" smtClean="0">
              <a:solidFill>
                <a:srgbClr val="FF0000"/>
              </a:solidFill>
            </a:rPr>
            <a:t>особенностей их психофизического развития, индивидуальных возможностей </a:t>
          </a:r>
          <a:r>
            <a:rPr lang="ru-RU" sz="1800" b="1" kern="1200" dirty="0" smtClean="0">
              <a:solidFill>
                <a:schemeClr val="tx1"/>
              </a:solidFill>
            </a:rPr>
            <a:t>и при необходимости обеспечивающая коррекцию нарушений развития и социальную адаптацию указанных лиц;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0"/>
        <a:ext cx="5029199" cy="281664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22DFD1-A0FA-4AF4-9447-60CA98BAC8EC}">
      <dsp:nvSpPr>
        <dsp:cNvPr id="0" name=""/>
        <dsp:cNvSpPr/>
      </dsp:nvSpPr>
      <dsp:spPr>
        <a:xfrm>
          <a:off x="0" y="501"/>
          <a:ext cx="4114800" cy="106579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ФЗ «Об образовании в РФ»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Глава 1. Общие положения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Статья 2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501"/>
        <a:ext cx="4114800" cy="106579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22DFD1-A0FA-4AF4-9447-60CA98BAC8EC}">
      <dsp:nvSpPr>
        <dsp:cNvPr id="0" name=""/>
        <dsp:cNvSpPr/>
      </dsp:nvSpPr>
      <dsp:spPr>
        <a:xfrm>
          <a:off x="0" y="12164"/>
          <a:ext cx="4495800" cy="104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smtClean="0">
              <a:solidFill>
                <a:schemeClr val="tx1"/>
              </a:solidFill>
            </a:rPr>
            <a:t>ФЗ «Об образовании в РФ»</a:t>
          </a:r>
        </a:p>
      </dsp:txBody>
      <dsp:txXfrm>
        <a:off x="0" y="12164"/>
        <a:ext cx="4495800" cy="104247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44D574-D621-4573-B403-470BFCCFE0DA}">
      <dsp:nvSpPr>
        <dsp:cNvPr id="0" name=""/>
        <dsp:cNvSpPr/>
      </dsp:nvSpPr>
      <dsp:spPr>
        <a:xfrm>
          <a:off x="0" y="0"/>
          <a:ext cx="3810000" cy="1522511"/>
        </a:xfrm>
        <a:prstGeom prst="roundRect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Глава 11. </a:t>
          </a:r>
          <a:r>
            <a:rPr lang="ru-RU" sz="1800" b="0" kern="1200" dirty="0" smtClean="0">
              <a:solidFill>
                <a:schemeClr val="tx1"/>
              </a:solidFill>
            </a:rPr>
            <a:t>Особенности реализации некоторых видов образовательных программ и получения образования отдельными категориями обучающихся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0" y="0"/>
        <a:ext cx="3810000" cy="152251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A4F3E6-B7BA-421F-A942-2EC4FC7E65B1}">
      <dsp:nvSpPr>
        <dsp:cNvPr id="0" name=""/>
        <dsp:cNvSpPr/>
      </dsp:nvSpPr>
      <dsp:spPr>
        <a:xfrm>
          <a:off x="0" y="150302"/>
          <a:ext cx="9144000" cy="464819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Статья</a:t>
          </a:r>
          <a:r>
            <a:rPr lang="ru-RU" sz="1800" kern="1200" dirty="0" smtClean="0">
              <a:solidFill>
                <a:srgbClr val="FF0000"/>
              </a:solidFill>
            </a:rPr>
            <a:t> </a:t>
          </a:r>
          <a:r>
            <a:rPr lang="ru-RU" sz="1800" b="1" kern="1200" dirty="0" smtClean="0">
              <a:solidFill>
                <a:srgbClr val="FF0000"/>
              </a:solidFill>
            </a:rPr>
            <a:t>79</a:t>
          </a:r>
          <a:r>
            <a:rPr lang="ru-RU" sz="1800" kern="1200" dirty="0" smtClean="0">
              <a:solidFill>
                <a:srgbClr val="FF0000"/>
              </a:solidFill>
            </a:rPr>
            <a:t>. Организация получения образования обучающимися с ограниченными возможностями здоровья</a:t>
          </a:r>
          <a:r>
            <a:rPr lang="ru-RU" sz="1800" b="1" kern="1200" dirty="0" smtClean="0">
              <a:solidFill>
                <a:srgbClr val="FF0000"/>
              </a:solidFill>
            </a:rPr>
            <a:t>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3. Под </a:t>
          </a:r>
          <a:r>
            <a:rPr lang="ru-RU" sz="2000" b="1" u="sng" kern="1200" dirty="0" smtClean="0">
              <a:solidFill>
                <a:schemeClr val="tx1"/>
              </a:solidFill>
            </a:rPr>
            <a:t>специальными условиями </a:t>
          </a:r>
          <a:r>
            <a:rPr lang="ru-RU" sz="1800" b="1" kern="1200" dirty="0" smtClean="0">
              <a:solidFill>
                <a:schemeClr val="tx1"/>
              </a:solidFill>
            </a:rPr>
            <a:t>для получения образования обучающимися с ограниченными возможностями здоровья в настоящем Федеральном законе понимаются условия обучения, воспитания и развития таких обучающихся, включающие в себя </a:t>
          </a:r>
          <a:r>
            <a:rPr lang="ru-RU" sz="2000" b="1" u="sng" kern="1200" dirty="0" smtClean="0">
              <a:solidFill>
                <a:schemeClr val="tx1"/>
              </a:solidFill>
            </a:rPr>
            <a:t>использование специальных образовательных программ и методов обучения и воспитания, специальных учебников, учебных пособий и дидактических материалов, специальных технических средств обучения коллективного и индивидуального пользования, предоставление услуг ассистента (помощника), оказывающего обучающимся необходимую техническую помощь, проведение групповых и индивидуальных коррекционных занятий, обеспечение доступа в здания организаций, осуществляющих образовательную деятельность, и другие условия, </a:t>
          </a:r>
          <a:r>
            <a:rPr lang="ru-RU" sz="1800" b="1" kern="1200" dirty="0" smtClean="0">
              <a:solidFill>
                <a:schemeClr val="tx1"/>
              </a:solidFill>
            </a:rPr>
            <a:t>без которых невозможно или затруднено освоение образовательных программ обучающимися с ограниченными возможностями здоровья.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150302"/>
        <a:ext cx="9144000" cy="464819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22DFD1-A0FA-4AF4-9447-60CA98BAC8EC}">
      <dsp:nvSpPr>
        <dsp:cNvPr id="0" name=""/>
        <dsp:cNvSpPr/>
      </dsp:nvSpPr>
      <dsp:spPr>
        <a:xfrm>
          <a:off x="0" y="12164"/>
          <a:ext cx="4495800" cy="104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smtClean="0">
              <a:solidFill>
                <a:schemeClr val="tx1"/>
              </a:solidFill>
            </a:rPr>
            <a:t>ФЗ «Об образовании в РФ»</a:t>
          </a:r>
        </a:p>
      </dsp:txBody>
      <dsp:txXfrm>
        <a:off x="0" y="12164"/>
        <a:ext cx="4495800" cy="1042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45289-D96D-4447-95B1-8AA5F7B093E8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C5821-1D6C-4A14-A5F4-19E06A2B7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0566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C5821-1D6C-4A14-A5F4-19E06A2B787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456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C5821-1D6C-4A14-A5F4-19E06A2B787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456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C5821-1D6C-4A14-A5F4-19E06A2B787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456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C5821-1D6C-4A14-A5F4-19E06A2B787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456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C5821-1D6C-4A14-A5F4-19E06A2B787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456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C5821-1D6C-4A14-A5F4-19E06A2B787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45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1F71-CE0E-4CEF-A773-62F6062C3B21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430E-D815-47AA-A330-758989C42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1F71-CE0E-4CEF-A773-62F6062C3B21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430E-D815-47AA-A330-758989C42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1F71-CE0E-4CEF-A773-62F6062C3B21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430E-D815-47AA-A330-758989C42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1F71-CE0E-4CEF-A773-62F6062C3B21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430E-D815-47AA-A330-758989C42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1F71-CE0E-4CEF-A773-62F6062C3B21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430E-D815-47AA-A330-758989C42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1F71-CE0E-4CEF-A773-62F6062C3B21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430E-D815-47AA-A330-758989C42E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1F71-CE0E-4CEF-A773-62F6062C3B21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430E-D815-47AA-A330-758989C42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1F71-CE0E-4CEF-A773-62F6062C3B21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430E-D815-47AA-A330-758989C42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1F71-CE0E-4CEF-A773-62F6062C3B21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430E-D815-47AA-A330-758989C42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1F71-CE0E-4CEF-A773-62F6062C3B21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BE430E-D815-47AA-A330-758989C42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1F71-CE0E-4CEF-A773-62F6062C3B21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430E-D815-47AA-A330-758989C42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9EF1F71-CE0E-4CEF-A773-62F6062C3B21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BBE430E-D815-47AA-A330-758989C42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diagramLayout" Target="../diagrams/layout17.xml"/><Relationship Id="rId18" Type="http://schemas.openxmlformats.org/officeDocument/2006/relationships/diagramLayout" Target="../diagrams/layout18.xml"/><Relationship Id="rId3" Type="http://schemas.openxmlformats.org/officeDocument/2006/relationships/diagramLayout" Target="../diagrams/layout15.xml"/><Relationship Id="rId21" Type="http://schemas.microsoft.com/office/2007/relationships/diagramDrawing" Target="../diagrams/drawing18.xml"/><Relationship Id="rId7" Type="http://schemas.openxmlformats.org/officeDocument/2006/relationships/diagramData" Target="../diagrams/data16.xml"/><Relationship Id="rId12" Type="http://schemas.openxmlformats.org/officeDocument/2006/relationships/diagramData" Target="../diagrams/data17.xml"/><Relationship Id="rId17" Type="http://schemas.openxmlformats.org/officeDocument/2006/relationships/diagramData" Target="../diagrams/data18.xml"/><Relationship Id="rId2" Type="http://schemas.openxmlformats.org/officeDocument/2006/relationships/diagramData" Target="../diagrams/data15.xml"/><Relationship Id="rId16" Type="http://schemas.microsoft.com/office/2007/relationships/diagramDrawing" Target="../diagrams/drawing17.xml"/><Relationship Id="rId20" Type="http://schemas.openxmlformats.org/officeDocument/2006/relationships/diagramColors" Target="../diagrams/colors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5" Type="http://schemas.openxmlformats.org/officeDocument/2006/relationships/diagramColors" Target="../diagrams/colors17.xml"/><Relationship Id="rId10" Type="http://schemas.openxmlformats.org/officeDocument/2006/relationships/diagramColors" Target="../diagrams/colors16.xml"/><Relationship Id="rId19" Type="http://schemas.openxmlformats.org/officeDocument/2006/relationships/diagramQuickStyle" Target="../diagrams/quickStyle18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развития </a:t>
            </a:r>
            <a:br>
              <a:rPr lang="ru-RU" dirty="0" smtClean="0"/>
            </a:br>
            <a:r>
              <a:rPr lang="ru-RU" b="1" dirty="0" smtClean="0"/>
              <a:t>инклюзивного </a:t>
            </a:r>
            <a:r>
              <a:rPr lang="ru-RU" dirty="0" smtClean="0"/>
              <a:t>образования детей </a:t>
            </a:r>
            <a:br>
              <a:rPr lang="ru-RU" dirty="0" smtClean="0"/>
            </a:br>
            <a:r>
              <a:rPr lang="ru-RU" dirty="0" smtClean="0"/>
              <a:t>с ограниченными возможностями здоровья </a:t>
            </a:r>
            <a:br>
              <a:rPr lang="ru-RU" dirty="0" smtClean="0"/>
            </a:br>
            <a:r>
              <a:rPr lang="ru-RU" dirty="0" smtClean="0"/>
              <a:t>в зарубежных странах</a:t>
            </a:r>
            <a:br>
              <a:rPr lang="ru-RU" dirty="0" smtClean="0"/>
            </a:br>
            <a:r>
              <a:rPr lang="ru-RU" dirty="0" smtClean="0"/>
              <a:t>и в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933056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1394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974765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1971г.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ринят, в 1977г. внесены дополнения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«Закон о праве детей с особыми потребностями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обучение в массовых школах»: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 в классе—20;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 с особенностями—2;</a:t>
            </a:r>
          </a:p>
          <a:p>
            <a:pPr marL="457200" indent="-457200">
              <a:buFont typeface="Arial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мероприятия по поддержке детей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особыми потребностями «встроены» в занятия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классе;</a:t>
            </a:r>
          </a:p>
          <a:p>
            <a:pPr marL="457200" indent="-457200">
              <a:buFont typeface="Arial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классы, занимающиеся по специальным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рограммам, упраздняются;</a:t>
            </a:r>
          </a:p>
          <a:p>
            <a:pPr marL="457200" indent="-457200">
              <a:buFont typeface="Arial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педагоги объединяются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команды с обычными школьными учителями;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 Обе категории педагогов работают со всеми уч.</a:t>
            </a:r>
          </a:p>
        </p:txBody>
      </p:sp>
    </p:spTree>
    <p:extLst>
      <p:ext uri="{BB962C8B-B14F-4D97-AF65-F5344CB8AC3E}">
        <p14:creationId xmlns:p14="http://schemas.microsoft.com/office/powerpoint/2010/main" xmlns="" val="397819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83831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 образование во многих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зарубежных странах законодательно закреплено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развивается, но отдельные специальные школы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детей с тяжёлыми нарушениями интеллекта,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моциональными расстройствами и нарушением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продолжают функционировать и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рассматриваются как часть образовательного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ространства для тех детей, чьи родители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выбрали для них такой путь.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876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97649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 образование в России </a:t>
            </a:r>
          </a:p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законодательно закреплено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имеет статус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фициальной государственной политики. Закон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образовании», принятый 29 декабря 2012г.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аёт право родителям выбирать в каком типе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бразовательной организации они хотят обучать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ребёнка с ОВЗ: специальном или обычном.</a:t>
            </a:r>
          </a:p>
        </p:txBody>
      </p:sp>
    </p:spTree>
    <p:extLst>
      <p:ext uri="{BB962C8B-B14F-4D97-AF65-F5344CB8AC3E}">
        <p14:creationId xmlns:p14="http://schemas.microsoft.com/office/powerpoint/2010/main" xmlns="" val="2787517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0648"/>
            <a:ext cx="8923981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79. Организация получения образования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с ОВЗ.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Образование обучающихся с ограниченными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здоровья может быть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как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другими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отдельных классах,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 или в отдельных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образовательную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Идею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России активно поддерживают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«особенных» детей, а педагоги,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здоровых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др.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воспринимают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большой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осторожностью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5815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963159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 инклюзии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количество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трудноразрешимых проблем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*проблема финансирования;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*подготовки и переподготовки кадров;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*установление образовательного ценза для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«особенных» детей в условиях массового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-я;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*академическая составляющая методического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беспечения процесса обучения;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*целесообразности введения дифференциации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нутри общеобразовательной школы;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*невозможность прямого копирования западной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*неготовность общества и др.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514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822372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ряд регионов России с 2000 и позднее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ачали опыт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Москва,Новосибирская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Самарская область, Костромская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бласть, республика Чувашия, Псковская,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Калининградская и Ростовская области.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868974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71559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региональных систем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интегрированного  и инклюзивного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бразования в России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обозначил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и противоречия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современном этапе развития образования,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оторые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преодолены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ближайшем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удущем.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057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1" y="188640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Инклюзия –этот троянский конь в образовании» Д.Митчелл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«Инклюзия меняет школу: здание, коллектив, уклад»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Нужна инклюзивная культура, политика, практика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Требуется особый руководитель</a:t>
            </a:r>
          </a:p>
        </p:txBody>
      </p:sp>
    </p:spTree>
    <p:extLst>
      <p:ext uri="{BB962C8B-B14F-4D97-AF65-F5344CB8AC3E}">
        <p14:creationId xmlns:p14="http://schemas.microsoft.com/office/powerpoint/2010/main" xmlns="" val="2868974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799288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замысла к реальности»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№273, 29.12.2012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2, 42, 79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действие с 01.09.2016 г. ФГОС ОВЗ и ФГОС ОУО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и апробация проф.стандартов «Педагог», «Педагог-психолог».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МИНОбразования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РФ №1015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(Письмо МО РФ 23.05.2016)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многое другое…</a:t>
            </a:r>
          </a:p>
        </p:txBody>
      </p:sp>
    </p:spTree>
    <p:extLst>
      <p:ext uri="{BB962C8B-B14F-4D97-AF65-F5344CB8AC3E}">
        <p14:creationId xmlns:p14="http://schemas.microsoft.com/office/powerpoint/2010/main" xmlns="" val="2868974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6632"/>
            <a:ext cx="799288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реальность»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Хорошие результаты по принятию идей, ценностей, принципов и технологических подходов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инкл.образ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проблемным полем развития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инкл.процессов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самоизоляция педагогов от других участников образовательного процесса,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недостоточное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форм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госуд-общественного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управления образованием на уровне школы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используют новые инструменты текущего оценивания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школьнтков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дневники динамического наблюдения,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однако существуют значительные проблемы совмещения этих материалов с системой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итовогого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оценивания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Оценивания качества  освоения детьми образовательной программы в условиях инклюзии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Преимущественно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посмредством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традицион.отметочной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балльной системы,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обладающей достаточным дифференцирующим , мотивирующим, корректирующим, воспитательным показателем по отношению к детям с ОВЗ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97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750847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инклюзии – 200 лет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положено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идеями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швейцарского 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едагога Иоганна Генриха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Пестолоцци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(1746-1827)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необходимости и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озможности обучения</a:t>
            </a:r>
          </a:p>
          <a:p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сех детей (особенно</a:t>
            </a:r>
          </a:p>
          <a:p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у/о и неблагополучных)</a:t>
            </a:r>
          </a:p>
          <a:p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к будущей трудовой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еятельности,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принципе обучения—</a:t>
            </a: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риродосообразности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 descr="D:\ЗАКАЧКИ\Pestalotztziiogan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388843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697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79928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зоны»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понимание руководителями ОО специфики современной ситуации образования детей с ОВЗ: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квалификации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smtClean="0"/>
              <a:t>недостаточная психологическая и методическая готовность педагогов системы </a:t>
            </a:r>
            <a:r>
              <a:rPr lang="ru-RU" sz="2000" dirty="0" err="1" smtClean="0"/>
              <a:t>основноrо</a:t>
            </a:r>
            <a:r>
              <a:rPr lang="ru-RU" sz="2000" dirty="0" smtClean="0"/>
              <a:t> образования к работе с детьми с ОВЗ: </a:t>
            </a:r>
            <a:r>
              <a:rPr lang="ru-RU" sz="2000" b="1" dirty="0" smtClean="0"/>
              <a:t>повышение квалификации, профессиональные стандарты, модернизация neдаrогического образования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существенный программно-методический дефицит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усилий наук и практики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недостаточный кадровый ресурс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ППМС-сопровождения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с ОВЗ: психологи, логопеды, дефектологи.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Модернизирование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образования- переподготовка, целевое обучение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фицит доступной среды для детей с ОВЗ в ОО: федеральная программа,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поддержка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974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79928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Инклюзивная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Организация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ИНКЛЮЗИВНАЯ КУЛЬТУРА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ценности, нормы, правила, отношения, уклад, атмосфера)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ИНКЛЮЗИВНАЯ ПОЛИТИКА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(внутренние законы, локальные акты)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ИНКЛЮЗИВНАЯ ПРАКТИКА</a:t>
            </a:r>
            <a:endParaRPr lang="ru-RU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974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336550"/>
            <a:ext cx="8643937" cy="6191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latin typeface="+mn-lt"/>
              </a:rPr>
              <a:t>«</a:t>
            </a:r>
            <a:r>
              <a:rPr lang="ru-RU" sz="2500" b="1" dirty="0">
                <a:latin typeface="+mn-lt"/>
              </a:rPr>
              <a:t>Получение детьми с ограниченными возможностями здоровья и детьми-инвалидами образования </a:t>
            </a:r>
            <a:r>
              <a:rPr lang="ru-RU" sz="2400" dirty="0">
                <a:latin typeface="+mn-lt"/>
              </a:rPr>
              <a:t>является одним из основных и неотъемлемых условий их успешной социализации, обеспечения их полноценного участия в жизни общества, эффективной самореализации в различных видах профессиональной и социальной деятельности. В связи с этим </a:t>
            </a:r>
            <a:r>
              <a:rPr lang="ru-RU" sz="2500" b="1" u="sng" dirty="0">
                <a:latin typeface="+mn-lt"/>
              </a:rPr>
              <a:t>обеспечение</a:t>
            </a:r>
            <a:r>
              <a:rPr lang="ru-RU" sz="2500" b="1" dirty="0">
                <a:latin typeface="+mn-lt"/>
              </a:rPr>
              <a:t> реализации </a:t>
            </a:r>
            <a:r>
              <a:rPr lang="ru-RU" sz="2500" b="1" u="sng" dirty="0">
                <a:latin typeface="+mn-lt"/>
              </a:rPr>
              <a:t>права</a:t>
            </a:r>
            <a:r>
              <a:rPr lang="ru-RU" sz="2500" b="1" dirty="0">
                <a:latin typeface="+mn-lt"/>
              </a:rPr>
              <a:t> детей с ограниченными возможностями здоровья </a:t>
            </a:r>
            <a:r>
              <a:rPr lang="ru-RU" sz="2500" b="1" u="sng" dirty="0">
                <a:latin typeface="+mn-lt"/>
              </a:rPr>
              <a:t>на образование</a:t>
            </a:r>
            <a:r>
              <a:rPr lang="ru-RU" sz="2400" dirty="0">
                <a:latin typeface="+mn-lt"/>
              </a:rPr>
              <a:t> рассматривается как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одна из важнейших задач государственной политики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не только в области </a:t>
            </a:r>
            <a:r>
              <a:rPr lang="ru-RU" sz="2400" b="1" dirty="0">
                <a:latin typeface="+mn-lt"/>
              </a:rPr>
              <a:t>образования</a:t>
            </a:r>
            <a:r>
              <a:rPr lang="ru-RU" sz="2400" dirty="0">
                <a:latin typeface="+mn-lt"/>
              </a:rPr>
              <a:t>, но и в области </a:t>
            </a:r>
            <a:r>
              <a:rPr lang="ru-RU" sz="2400" b="1" dirty="0">
                <a:latin typeface="+mn-lt"/>
              </a:rPr>
              <a:t>демографического</a:t>
            </a:r>
            <a:r>
              <a:rPr lang="ru-RU" sz="2400" dirty="0">
                <a:latin typeface="+mn-lt"/>
              </a:rPr>
              <a:t> и </a:t>
            </a:r>
            <a:r>
              <a:rPr lang="ru-RU" sz="2400" b="1" dirty="0">
                <a:latin typeface="+mn-lt"/>
              </a:rPr>
              <a:t>социально-экономического</a:t>
            </a:r>
            <a:r>
              <a:rPr lang="ru-RU" sz="2400" dirty="0">
                <a:latin typeface="+mn-lt"/>
              </a:rPr>
              <a:t> развития Российской Федерации»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Письмо Министерства образования и науки РФ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от </a:t>
            </a:r>
            <a:r>
              <a:rPr lang="ru-RU" sz="2000" dirty="0">
                <a:solidFill>
                  <a:srgbClr val="FF0000"/>
                </a:solidFill>
                <a:latin typeface="+mn-lt"/>
              </a:rPr>
              <a:t>18.04.2008 </a:t>
            </a:r>
            <a:r>
              <a:rPr lang="ru-RU" sz="2000" dirty="0">
                <a:latin typeface="+mn-lt"/>
              </a:rPr>
              <a:t>№ АФ-150/06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«О создании условий для получения образования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детьми с ограниченными возможностями здоровья и детьми-инвалидами</a:t>
            </a:r>
            <a:r>
              <a:rPr lang="ru-RU" sz="2400" b="1" dirty="0">
                <a:latin typeface="+mn-lt"/>
              </a:rPr>
              <a:t>» 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304800" y="152400"/>
            <a:ext cx="8424863" cy="182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</a:rPr>
              <a:t>"Об образовании в Российской Федерации"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</a:rPr>
              <a:t>от 29.12.2012 </a:t>
            </a:r>
            <a:r>
              <a:rPr lang="en-US" sz="3600" b="1" dirty="0">
                <a:solidFill>
                  <a:schemeClr val="tx1"/>
                </a:solidFill>
              </a:rPr>
              <a:t>N 273-</a:t>
            </a:r>
            <a:r>
              <a:rPr lang="ru-RU" sz="3600" b="1" dirty="0">
                <a:solidFill>
                  <a:schemeClr val="tx1"/>
                </a:solidFill>
              </a:rPr>
              <a:t>ФЗ</a:t>
            </a:r>
            <a:endParaRPr lang="ru-RU" sz="3600" dirty="0">
              <a:solidFill>
                <a:schemeClr val="tx1"/>
              </a:solidFill>
            </a:endParaRP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457200" y="1981200"/>
            <a:ext cx="8375650" cy="1447800"/>
            <a:chOff x="-1753340" y="-1146956"/>
            <a:chExt cx="4075012" cy="1041959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-1753340" y="-1146956"/>
              <a:ext cx="4075012" cy="10419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-1605045" y="-998431"/>
              <a:ext cx="3864928" cy="64893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algn="just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chemeClr val="tx1"/>
                  </a:solidFill>
                </a:rPr>
                <a:t>Федеральные государственные образовательные стандарты дошкольного образования, начального, основного, среднего общего образования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381000" y="3505200"/>
            <a:ext cx="8375650" cy="1524000"/>
            <a:chOff x="-1753340" y="-1146956"/>
            <a:chExt cx="4075012" cy="104195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-1753340" y="-1146956"/>
              <a:ext cx="4075012" cy="10419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-1605045" y="-998259"/>
              <a:ext cx="3864928" cy="64905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algn="just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chemeClr val="tx1"/>
                  </a:solidFill>
                </a:rPr>
                <a:t>Федеральный государственный образовательный стандарт начального общего образования обучающихся с ОВЗ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Группа 2"/>
          <p:cNvGrpSpPr>
            <a:grpSpLocks/>
          </p:cNvGrpSpPr>
          <p:nvPr/>
        </p:nvGrpSpPr>
        <p:grpSpPr bwMode="auto">
          <a:xfrm>
            <a:off x="381000" y="5181600"/>
            <a:ext cx="8375650" cy="1524000"/>
            <a:chOff x="-1753340" y="-1146956"/>
            <a:chExt cx="4075012" cy="1041959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-1753340" y="-1146956"/>
              <a:ext cx="4075012" cy="10419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-1605045" y="-998259"/>
              <a:ext cx="3864928" cy="64905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algn="just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chemeClr val="tx1"/>
                  </a:solidFill>
                </a:rPr>
                <a:t>Федеральный государственный образовательный стандарт образования обучающихся с умственной отсталостью (интеллектуальными нарушениями)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876800" y="304800"/>
          <a:ext cx="38100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304800" y="1371600"/>
          <a:ext cx="4648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5486400" y="2667000"/>
          <a:ext cx="32004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228600" y="4038600"/>
          <a:ext cx="50292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381000" y="152400"/>
          <a:ext cx="4114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16" grpId="0">
        <p:bldAsOne/>
      </p:bldGraphic>
      <p:bldGraphic spid="17" grpId="0">
        <p:bldAsOne/>
      </p:bldGraphic>
      <p:bldGraphic spid="18" grpId="0">
        <p:bldAsOne/>
      </p:bldGraphic>
      <p:bldGraphic spid="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28600" y="152400"/>
          <a:ext cx="4495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5029200" y="228600"/>
          <a:ext cx="3810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0" y="1905000"/>
          <a:ext cx="9144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18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28600" y="152400"/>
          <a:ext cx="4495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5029200" y="228600"/>
          <a:ext cx="3810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0" y="1905000"/>
          <a:ext cx="9144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18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28600" y="152400"/>
          <a:ext cx="4495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5029200" y="228600"/>
          <a:ext cx="3810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228600" y="1905000"/>
          <a:ext cx="8610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18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84784"/>
          <a:ext cx="4618856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228600" y="304800"/>
          <a:ext cx="4114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876800" y="304800"/>
          <a:ext cx="3810000" cy="161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5148064" y="1988841"/>
          <a:ext cx="37547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l="21680" t="9521" r="20313" b="46533"/>
          <a:stretch>
            <a:fillRect/>
          </a:stretch>
        </p:blipFill>
        <p:spPr bwMode="auto">
          <a:xfrm>
            <a:off x="0" y="63500"/>
            <a:ext cx="6143625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 l="20117" t="9717" r="20117" b="44873"/>
          <a:stretch>
            <a:fillRect/>
          </a:stretch>
        </p:blipFill>
        <p:spPr bwMode="auto">
          <a:xfrm>
            <a:off x="3571875" y="3470275"/>
            <a:ext cx="55721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572000"/>
            <a:ext cx="4543425" cy="5000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Вступают в действие с 01.09.2016 г.</a:t>
            </a:r>
            <a:r>
              <a:rPr lang="ru-RU" sz="3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endParaRPr lang="ru-RU" sz="320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ЗАКАЧКИ\57597306_HeinickeOu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2132856"/>
            <a:ext cx="3240360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9" y="260648"/>
            <a:ext cx="9032666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Пионером идей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совместного обучения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немецкий сурдопедагог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Самуил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Гейнике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(1727-1790), руководитель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ервой в Германии школы для глухих детей.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Предложил в массовых школах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специальные классы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для глухих детей, которых бы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обучал специально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подготовленный учитель.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В 1803 г. в г.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Зайтц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школе для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бедняков открыт добавочный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класс для у/о детей. С 1832г.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приём глухих и слепых в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36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>
            <a:normAutofit lnSpcReduction="10000"/>
          </a:bodyPr>
          <a:lstStyle/>
          <a:p>
            <a:pPr indent="0" eaLnBrk="1" hangingPunct="1">
              <a:buFont typeface="Arial" charset="0"/>
              <a:buNone/>
            </a:pPr>
            <a:r>
              <a:rPr lang="ru-RU" altLang="ru-RU" sz="4000" b="1" smtClean="0">
                <a:cs typeface="Aharoni" pitchFamily="2" charset="-79"/>
              </a:rPr>
              <a:t>Адаптированная программа </a:t>
            </a:r>
            <a:r>
              <a:rPr lang="ru-RU" altLang="ru-RU" sz="4000" b="1" smtClean="0">
                <a:solidFill>
                  <a:srgbClr val="FF0000"/>
                </a:solidFill>
                <a:cs typeface="Aharoni" pitchFamily="2" charset="-79"/>
              </a:rPr>
              <a:t>одна</a:t>
            </a:r>
            <a:r>
              <a:rPr lang="ru-RU" altLang="ru-RU" sz="4000" b="1" smtClean="0">
                <a:cs typeface="Aharoni" pitchFamily="2" charset="-79"/>
              </a:rPr>
              <a:t>, а </a:t>
            </a:r>
            <a:r>
              <a:rPr lang="ru-RU" altLang="ru-RU" sz="4000" b="1" smtClean="0">
                <a:solidFill>
                  <a:srgbClr val="FF0000"/>
                </a:solidFill>
                <a:cs typeface="Aharoni" pitchFamily="2" charset="-79"/>
              </a:rPr>
              <a:t>состав</a:t>
            </a:r>
            <a:r>
              <a:rPr lang="ru-RU" altLang="ru-RU" sz="4000" b="1" smtClean="0">
                <a:cs typeface="Aharoni" pitchFamily="2" charset="-79"/>
              </a:rPr>
              <a:t> обучающихся с ОВЗ </a:t>
            </a:r>
            <a:r>
              <a:rPr lang="ru-RU" altLang="ru-RU" sz="4000" b="1" smtClean="0">
                <a:solidFill>
                  <a:srgbClr val="FF0000"/>
                </a:solidFill>
                <a:cs typeface="Aharoni" pitchFamily="2" charset="-79"/>
              </a:rPr>
              <a:t>разнородный</a:t>
            </a:r>
            <a:r>
              <a:rPr lang="ru-RU" altLang="ru-RU" sz="4000" b="1" smtClean="0">
                <a:cs typeface="Aharoni" pitchFamily="2" charset="-79"/>
              </a:rPr>
              <a:t>, следовательно в одном документе необходимо отразить</a:t>
            </a:r>
          </a:p>
          <a:p>
            <a:pPr indent="0" eaLnBrk="1" hangingPunct="1">
              <a:buFont typeface="Arial" charset="0"/>
              <a:buNone/>
            </a:pPr>
            <a:r>
              <a:rPr lang="ru-RU" altLang="ru-RU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единство </a:t>
            </a:r>
            <a:r>
              <a:rPr lang="ru-RU" altLang="ru-RU" sz="4000" b="1" smtClean="0">
                <a:latin typeface="Times New Roman" pitchFamily="18" charset="0"/>
                <a:cs typeface="Times New Roman" pitchFamily="18" charset="0"/>
              </a:rPr>
              <a:t>или наоборот </a:t>
            </a:r>
            <a:r>
              <a:rPr lang="ru-RU" altLang="ru-RU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вариативность </a:t>
            </a:r>
            <a:r>
              <a:rPr lang="ru-RU" altLang="ru-RU" sz="4000" b="1" smtClean="0">
                <a:latin typeface="Times New Roman" pitchFamily="18" charset="0"/>
                <a:cs typeface="Times New Roman" pitchFamily="18" charset="0"/>
              </a:rPr>
              <a:t>содержательного наполнения разделов программы</a:t>
            </a:r>
            <a:endParaRPr lang="ru-RU" altLang="ru-RU" sz="4000" b="1" smtClean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69096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1850 г. во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медицины,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отоларинголог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Алесандр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Бланше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(1817-1867)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открывает классы для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глухих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муниципальных школах. </a:t>
            </a:r>
          </a:p>
          <a:p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Слабослышащие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помещались в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лассы. Опыт получил положительную оценку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роверявших комиссий. Особо подчёркивалось,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слышащие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чуждались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глухих.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46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805359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половине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интерес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вропейской педагогики к интегрированному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бучению падает.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Скандинавские страны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ервыми активно внедряют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прогрессивную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времени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сегрегационную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бучения детей с отклонениями в развитии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учреждениях,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оторые строят процессы обучения и воспитания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аких детей с учётом их образовательных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отребностей, нежели малоквалифицированная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оддержка этой категории детей в условиях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ассовой школы.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90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929880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оявляется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половине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Поиски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путей совместного обучения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начинаются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 скандинавских странах и в США, затем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аспространяются и в европейских странах.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–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интегрированная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модель(70-80гг.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в.)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–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инклюзивная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модель(90гг.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 по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этих моделей положен принцип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«нормализации»: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т.е. «особенные» дети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(независимо от тяжести состояния) должны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находиться и обучаться в окружении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нормальных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верстников.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348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672502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принципа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«нормализации»:</a:t>
            </a:r>
          </a:p>
          <a:p>
            <a:pPr marL="514350" indent="-514350">
              <a:buAutoNum type="arabicPeriod"/>
            </a:pP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интеграция (посещение обычной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колы или получение работы);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интеграция (обеспечение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 доступа к местам общественного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ользования и свободы передвижения);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интеграция (уважительное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общества);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интеграция (участие в жизни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общества);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Общественно-организационная.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7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40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1994 г. под эгидой ЮНЕСКО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Всемирная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по образованию лиц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особыми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потребностями, которая и провозгласила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инклюзивного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 образование предусматривает не только активное </a:t>
            </a:r>
            <a:r>
              <a:rPr lang="ru-RU" sz="3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участие детей и подростков с ОВЗ в образовательном процессе обычной школы. Это также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перестройка всего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роцесса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массового образования для обеспечения образовательных потребностей всех детей.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733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9026061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Италия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стала </a:t>
            </a:r>
            <a:r>
              <a:rPr lang="ru-RU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апробационной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площадкой </a:t>
            </a:r>
          </a:p>
          <a:p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образования для всего мира.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 с особыми образовательными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потребностями, обучающихся в массовых школах,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ревышает 90%.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своей работы в условиях инклюзии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тальянские педагоги называют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«дикой интеграцией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так как они «шли вперёд,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зная ответов на все вопросы».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044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296</TotalTime>
  <Words>1913</Words>
  <Application>Microsoft Office PowerPoint</Application>
  <PresentationFormat>Экран (4:3)</PresentationFormat>
  <Paragraphs>235</Paragraphs>
  <Slides>30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Углы</vt:lpstr>
      <vt:lpstr>История развития  инклюзивного образования детей  с ограниченными возможностями здоровья  в зарубежных странах и в России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 инклюзивного образования детей  с ограниченными возможностями здоровья  в зарубежных странах и в России</dc:title>
  <dc:creator>usr</dc:creator>
  <cp:lastModifiedBy>Артем</cp:lastModifiedBy>
  <cp:revision>36</cp:revision>
  <dcterms:created xsi:type="dcterms:W3CDTF">2014-10-29T10:22:48Z</dcterms:created>
  <dcterms:modified xsi:type="dcterms:W3CDTF">2018-02-11T08:30:48Z</dcterms:modified>
</cp:coreProperties>
</file>